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7" r:id="rId5"/>
    <p:sldId id="276" r:id="rId6"/>
    <p:sldId id="285" r:id="rId7"/>
    <p:sldId id="284" r:id="rId8"/>
    <p:sldId id="286" r:id="rId9"/>
    <p:sldId id="261" r:id="rId10"/>
    <p:sldId id="270" r:id="rId11"/>
    <p:sldId id="271" r:id="rId12"/>
    <p:sldId id="272" r:id="rId13"/>
    <p:sldId id="262" r:id="rId14"/>
    <p:sldId id="277" r:id="rId15"/>
    <p:sldId id="278" r:id="rId16"/>
    <p:sldId id="264" r:id="rId17"/>
    <p:sldId id="287" r:id="rId18"/>
    <p:sldId id="288" r:id="rId19"/>
    <p:sldId id="289" r:id="rId20"/>
    <p:sldId id="282" r:id="rId21"/>
    <p:sldId id="258" r:id="rId22"/>
    <p:sldId id="279" r:id="rId23"/>
    <p:sldId id="265" r:id="rId24"/>
    <p:sldId id="273" r:id="rId25"/>
    <p:sldId id="274" r:id="rId26"/>
    <p:sldId id="275" r:id="rId27"/>
    <p:sldId id="283" r:id="rId28"/>
    <p:sldId id="281" r:id="rId29"/>
    <p:sldId id="267" r:id="rId30"/>
    <p:sldId id="290" r:id="rId31"/>
    <p:sldId id="293" r:id="rId32"/>
    <p:sldId id="292" r:id="rId33"/>
    <p:sldId id="256" r:id="rId34"/>
    <p:sldId id="26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E8F6"/>
    <a:srgbClr val="00A9B8"/>
    <a:srgbClr val="7ECED9"/>
    <a:srgbClr val="BEF2F5"/>
    <a:srgbClr val="56C1D8"/>
    <a:srgbClr val="4E2370"/>
    <a:srgbClr val="E7E4E7"/>
    <a:srgbClr val="ECECF1"/>
    <a:srgbClr val="EBEDF1"/>
    <a:srgbClr val="FED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725" y="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O'Leary" userId="1918864b-9678-453d-92cd-25aa596b45d6" providerId="ADAL" clId="{E84B4F89-6C20-480C-BB82-12A10E7CAAD7}"/>
    <pc:docChg chg="undo custSel modSld">
      <pc:chgData name="Amy O'Leary" userId="1918864b-9678-453d-92cd-25aa596b45d6" providerId="ADAL" clId="{E84B4F89-6C20-480C-BB82-12A10E7CAAD7}" dt="2023-03-03T16:39:13.053" v="4" actId="1076"/>
      <pc:docMkLst>
        <pc:docMk/>
      </pc:docMkLst>
      <pc:sldChg chg="modSp mod">
        <pc:chgData name="Amy O'Leary" userId="1918864b-9678-453d-92cd-25aa596b45d6" providerId="ADAL" clId="{E84B4F89-6C20-480C-BB82-12A10E7CAAD7}" dt="2023-03-03T16:34:08.686" v="0" actId="1076"/>
        <pc:sldMkLst>
          <pc:docMk/>
          <pc:sldMk cId="112755727" sldId="258"/>
        </pc:sldMkLst>
        <pc:picChg chg="mod">
          <ac:chgData name="Amy O'Leary" userId="1918864b-9678-453d-92cd-25aa596b45d6" providerId="ADAL" clId="{E84B4F89-6C20-480C-BB82-12A10E7CAAD7}" dt="2023-03-03T16:34:08.686" v="0" actId="1076"/>
          <ac:picMkLst>
            <pc:docMk/>
            <pc:sldMk cId="112755727" sldId="258"/>
            <ac:picMk id="4" creationId="{595ED722-C105-C84D-92EE-47BCE0DCB28F}"/>
          </ac:picMkLst>
        </pc:picChg>
      </pc:sldChg>
      <pc:sldChg chg="modSp mod">
        <pc:chgData name="Amy O'Leary" userId="1918864b-9678-453d-92cd-25aa596b45d6" providerId="ADAL" clId="{E84B4F89-6C20-480C-BB82-12A10E7CAAD7}" dt="2023-03-03T16:34:48.667" v="3" actId="1076"/>
        <pc:sldMkLst>
          <pc:docMk/>
          <pc:sldMk cId="2035628528" sldId="273"/>
        </pc:sldMkLst>
        <pc:spChg chg="mod">
          <ac:chgData name="Amy O'Leary" userId="1918864b-9678-453d-92cd-25aa596b45d6" providerId="ADAL" clId="{E84B4F89-6C20-480C-BB82-12A10E7CAAD7}" dt="2023-03-03T16:34:48.667" v="3" actId="1076"/>
          <ac:spMkLst>
            <pc:docMk/>
            <pc:sldMk cId="2035628528" sldId="273"/>
            <ac:spMk id="3" creationId="{2238E634-549B-994A-8D9B-7A5F3A80EA98}"/>
          </ac:spMkLst>
        </pc:spChg>
        <pc:spChg chg="mod">
          <ac:chgData name="Amy O'Leary" userId="1918864b-9678-453d-92cd-25aa596b45d6" providerId="ADAL" clId="{E84B4F89-6C20-480C-BB82-12A10E7CAAD7}" dt="2023-03-03T16:34:48.667" v="3" actId="1076"/>
          <ac:spMkLst>
            <pc:docMk/>
            <pc:sldMk cId="2035628528" sldId="273"/>
            <ac:spMk id="16" creationId="{F8566753-1BC1-1644-ABA3-0439B3B989EE}"/>
          </ac:spMkLst>
        </pc:spChg>
        <pc:spChg chg="mod">
          <ac:chgData name="Amy O'Leary" userId="1918864b-9678-453d-92cd-25aa596b45d6" providerId="ADAL" clId="{E84B4F89-6C20-480C-BB82-12A10E7CAAD7}" dt="2023-03-03T16:34:48.667" v="3" actId="1076"/>
          <ac:spMkLst>
            <pc:docMk/>
            <pc:sldMk cId="2035628528" sldId="273"/>
            <ac:spMk id="17" creationId="{858FD175-FF70-AB42-8639-C6D27DA07DB7}"/>
          </ac:spMkLst>
        </pc:spChg>
        <pc:spChg chg="mod">
          <ac:chgData name="Amy O'Leary" userId="1918864b-9678-453d-92cd-25aa596b45d6" providerId="ADAL" clId="{E84B4F89-6C20-480C-BB82-12A10E7CAAD7}" dt="2023-03-03T16:34:48.667" v="3" actId="1076"/>
          <ac:spMkLst>
            <pc:docMk/>
            <pc:sldMk cId="2035628528" sldId="273"/>
            <ac:spMk id="18" creationId="{CBBA530E-FE9D-D349-955B-CE14D7BE3A0D}"/>
          </ac:spMkLst>
        </pc:spChg>
        <pc:spChg chg="mod">
          <ac:chgData name="Amy O'Leary" userId="1918864b-9678-453d-92cd-25aa596b45d6" providerId="ADAL" clId="{E84B4F89-6C20-480C-BB82-12A10E7CAAD7}" dt="2023-03-03T16:34:48.667" v="3" actId="1076"/>
          <ac:spMkLst>
            <pc:docMk/>
            <pc:sldMk cId="2035628528" sldId="273"/>
            <ac:spMk id="19" creationId="{C61C9159-089D-A047-8AB4-6F5B067C18A3}"/>
          </ac:spMkLst>
        </pc:spChg>
        <pc:spChg chg="mod">
          <ac:chgData name="Amy O'Leary" userId="1918864b-9678-453d-92cd-25aa596b45d6" providerId="ADAL" clId="{E84B4F89-6C20-480C-BB82-12A10E7CAAD7}" dt="2023-03-03T16:34:48.667" v="3" actId="1076"/>
          <ac:spMkLst>
            <pc:docMk/>
            <pc:sldMk cId="2035628528" sldId="273"/>
            <ac:spMk id="20" creationId="{A2A0F66C-0695-E046-A3D5-B73EABD649F5}"/>
          </ac:spMkLst>
        </pc:spChg>
        <pc:spChg chg="mod">
          <ac:chgData name="Amy O'Leary" userId="1918864b-9678-453d-92cd-25aa596b45d6" providerId="ADAL" clId="{E84B4F89-6C20-480C-BB82-12A10E7CAAD7}" dt="2023-03-03T16:34:48.667" v="3" actId="1076"/>
          <ac:spMkLst>
            <pc:docMk/>
            <pc:sldMk cId="2035628528" sldId="273"/>
            <ac:spMk id="21" creationId="{793F19C7-9DF8-B744-9458-B4CDF951D44E}"/>
          </ac:spMkLst>
        </pc:spChg>
        <pc:spChg chg="mod">
          <ac:chgData name="Amy O'Leary" userId="1918864b-9678-453d-92cd-25aa596b45d6" providerId="ADAL" clId="{E84B4F89-6C20-480C-BB82-12A10E7CAAD7}" dt="2023-03-03T16:34:48.667" v="3" actId="1076"/>
          <ac:spMkLst>
            <pc:docMk/>
            <pc:sldMk cId="2035628528" sldId="273"/>
            <ac:spMk id="22" creationId="{E8A3546D-727F-BB47-9F88-602B9DCA0BA8}"/>
          </ac:spMkLst>
        </pc:spChg>
        <pc:picChg chg="mod">
          <ac:chgData name="Amy O'Leary" userId="1918864b-9678-453d-92cd-25aa596b45d6" providerId="ADAL" clId="{E84B4F89-6C20-480C-BB82-12A10E7CAAD7}" dt="2023-03-03T16:34:48.667" v="3" actId="1076"/>
          <ac:picMkLst>
            <pc:docMk/>
            <pc:sldMk cId="2035628528" sldId="273"/>
            <ac:picMk id="15" creationId="{C163493A-870B-3044-8E8B-46D726C62234}"/>
          </ac:picMkLst>
        </pc:picChg>
        <pc:picChg chg="mod">
          <ac:chgData name="Amy O'Leary" userId="1918864b-9678-453d-92cd-25aa596b45d6" providerId="ADAL" clId="{E84B4F89-6C20-480C-BB82-12A10E7CAAD7}" dt="2023-03-03T16:34:48.667" v="3" actId="1076"/>
          <ac:picMkLst>
            <pc:docMk/>
            <pc:sldMk cId="2035628528" sldId="273"/>
            <ac:picMk id="24" creationId="{06E335F4-7058-4544-9992-6871FCEE8E86}"/>
          </ac:picMkLst>
        </pc:picChg>
        <pc:picChg chg="mod">
          <ac:chgData name="Amy O'Leary" userId="1918864b-9678-453d-92cd-25aa596b45d6" providerId="ADAL" clId="{E84B4F89-6C20-480C-BB82-12A10E7CAAD7}" dt="2023-03-03T16:34:48.667" v="3" actId="1076"/>
          <ac:picMkLst>
            <pc:docMk/>
            <pc:sldMk cId="2035628528" sldId="273"/>
            <ac:picMk id="27" creationId="{E622E906-3662-FD49-8D52-FBC91FDA036B}"/>
          </ac:picMkLst>
        </pc:picChg>
        <pc:picChg chg="mod">
          <ac:chgData name="Amy O'Leary" userId="1918864b-9678-453d-92cd-25aa596b45d6" providerId="ADAL" clId="{E84B4F89-6C20-480C-BB82-12A10E7CAAD7}" dt="2023-03-03T16:34:48.667" v="3" actId="1076"/>
          <ac:picMkLst>
            <pc:docMk/>
            <pc:sldMk cId="2035628528" sldId="273"/>
            <ac:picMk id="29" creationId="{835751B5-3773-A14F-8717-18B1D857A292}"/>
          </ac:picMkLst>
        </pc:picChg>
      </pc:sldChg>
      <pc:sldChg chg="modSp mod">
        <pc:chgData name="Amy O'Leary" userId="1918864b-9678-453d-92cd-25aa596b45d6" providerId="ADAL" clId="{E84B4F89-6C20-480C-BB82-12A10E7CAAD7}" dt="2023-03-03T16:39:13.053" v="4" actId="1076"/>
        <pc:sldMkLst>
          <pc:docMk/>
          <pc:sldMk cId="2091982060" sldId="279"/>
        </pc:sldMkLst>
        <pc:spChg chg="mod">
          <ac:chgData name="Amy O'Leary" userId="1918864b-9678-453d-92cd-25aa596b45d6" providerId="ADAL" clId="{E84B4F89-6C20-480C-BB82-12A10E7CAAD7}" dt="2023-03-03T16:39:13.053" v="4" actId="1076"/>
          <ac:spMkLst>
            <pc:docMk/>
            <pc:sldMk cId="2091982060" sldId="279"/>
            <ac:spMk id="8" creationId="{7E886996-7CA5-CF47-B405-B68046A7AFA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A19E64-C877-E548-88CD-855F7E98AA01}" type="doc">
      <dgm:prSet loTypeId="urn:microsoft.com/office/officeart/2008/layout/HexagonCluster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D19BB2-D39B-E243-9056-ADEAD405ADB4}">
      <dgm:prSet phldrT="[Text]" custT="1"/>
      <dgm:spPr>
        <a:solidFill>
          <a:srgbClr val="00A9B8"/>
        </a:solidFill>
      </dgm:spPr>
      <dgm:t>
        <a:bodyPr/>
        <a:lstStyle/>
        <a:p>
          <a:r>
            <a:rPr lang="en-US" sz="1400" dirty="0"/>
            <a:t>Attending </a:t>
          </a:r>
          <a:br>
            <a:rPr lang="en-US" sz="1400" dirty="0"/>
          </a:br>
          <a:r>
            <a:rPr lang="en-US" sz="1400" dirty="0"/>
            <a:t>high school graduation to provide support so they don't feel alone</a:t>
          </a:r>
        </a:p>
      </dgm:t>
    </dgm:pt>
    <dgm:pt modelId="{FD186834-0AF9-CE49-B95D-DD27FC1CF8A7}" type="parTrans" cxnId="{B1748E9B-1693-B242-AE73-D6F3FBF3AB54}">
      <dgm:prSet/>
      <dgm:spPr/>
      <dgm:t>
        <a:bodyPr/>
        <a:lstStyle/>
        <a:p>
          <a:endParaRPr lang="en-US"/>
        </a:p>
      </dgm:t>
    </dgm:pt>
    <dgm:pt modelId="{74BDAD0E-DBEE-A841-B227-82F1472EB523}" type="sibTrans" cxnId="{B1748E9B-1693-B242-AE73-D6F3FBF3AB54}">
      <dgm:prSet/>
      <dgm:spPr>
        <a:pattFill prst="dashDnDiag">
          <a:fgClr>
            <a:srgbClr val="B9E8F6"/>
          </a:fgClr>
          <a:bgClr>
            <a:schemeClr val="bg1"/>
          </a:bgClr>
        </a:pattFill>
        <a:ln>
          <a:solidFill>
            <a:srgbClr val="B9E8F6"/>
          </a:solidFill>
        </a:ln>
      </dgm:spPr>
      <dgm:t>
        <a:bodyPr/>
        <a:lstStyle/>
        <a:p>
          <a:endParaRPr lang="en-US"/>
        </a:p>
      </dgm:t>
    </dgm:pt>
    <dgm:pt modelId="{D5550D4B-006C-5042-A423-38F4AFDE2DCD}">
      <dgm:prSet phldrT="[Text]" custT="1"/>
      <dgm:spPr>
        <a:solidFill>
          <a:srgbClr val="00A9B8"/>
        </a:solidFill>
      </dgm:spPr>
      <dgm:t>
        <a:bodyPr/>
        <a:lstStyle/>
        <a:p>
          <a:r>
            <a:rPr lang="en-US" sz="1800" dirty="0"/>
            <a:t>Helping clients acclimate to college</a:t>
          </a:r>
        </a:p>
      </dgm:t>
    </dgm:pt>
    <dgm:pt modelId="{479D89D0-6F10-9F4A-8B23-3C8A8746BE9B}" type="parTrans" cxnId="{BBCE8823-D1DA-0040-BB1F-D27A829F9D18}">
      <dgm:prSet/>
      <dgm:spPr/>
      <dgm:t>
        <a:bodyPr/>
        <a:lstStyle/>
        <a:p>
          <a:endParaRPr lang="en-US"/>
        </a:p>
      </dgm:t>
    </dgm:pt>
    <dgm:pt modelId="{0BD9B5F0-A830-AE4E-9F2B-71AF2AB4A6A6}" type="sibTrans" cxnId="{BBCE8823-D1DA-0040-BB1F-D27A829F9D18}">
      <dgm:prSet/>
      <dgm:spPr>
        <a:pattFill prst="dashDnDiag">
          <a:fgClr>
            <a:srgbClr val="B9E8F6"/>
          </a:fgClr>
          <a:bgClr>
            <a:schemeClr val="bg1"/>
          </a:bgClr>
        </a:pattFill>
        <a:ln>
          <a:solidFill>
            <a:srgbClr val="B9E8F6"/>
          </a:solidFill>
        </a:ln>
      </dgm:spPr>
      <dgm:t>
        <a:bodyPr/>
        <a:lstStyle/>
        <a:p>
          <a:endParaRPr lang="en-US"/>
        </a:p>
      </dgm:t>
    </dgm:pt>
    <dgm:pt modelId="{89C2A73F-4F2C-DD41-BEE1-A0192AE77A20}">
      <dgm:prSet phldrT="[Text]" custT="1"/>
      <dgm:spPr>
        <a:solidFill>
          <a:srgbClr val="00A9B8"/>
        </a:solidFill>
      </dgm:spPr>
      <dgm:t>
        <a:bodyPr/>
        <a:lstStyle/>
        <a:p>
          <a:r>
            <a:rPr lang="en-US" sz="1600" dirty="0"/>
            <a:t>Responding after hours for  clients that need someone to talk to</a:t>
          </a:r>
        </a:p>
      </dgm:t>
    </dgm:pt>
    <dgm:pt modelId="{CA07D1E5-4EE9-914C-8800-0C486484F844}" type="parTrans" cxnId="{E693336C-F1D8-3542-846F-1A9FB53070AD}">
      <dgm:prSet/>
      <dgm:spPr/>
      <dgm:t>
        <a:bodyPr/>
        <a:lstStyle/>
        <a:p>
          <a:endParaRPr lang="en-US"/>
        </a:p>
      </dgm:t>
    </dgm:pt>
    <dgm:pt modelId="{2A80B3E6-B52A-8F4E-9F80-5AAF621E5A71}" type="sibTrans" cxnId="{E693336C-F1D8-3542-846F-1A9FB53070AD}">
      <dgm:prSet/>
      <dgm:spPr>
        <a:pattFill prst="dashDnDiag">
          <a:fgClr>
            <a:srgbClr val="B9E8F6"/>
          </a:fgClr>
          <a:bgClr>
            <a:schemeClr val="bg1"/>
          </a:bgClr>
        </a:pattFill>
        <a:ln>
          <a:solidFill>
            <a:srgbClr val="B9E8F6"/>
          </a:solidFill>
        </a:ln>
      </dgm:spPr>
      <dgm:t>
        <a:bodyPr/>
        <a:lstStyle/>
        <a:p>
          <a:endParaRPr lang="en-US"/>
        </a:p>
      </dgm:t>
    </dgm:pt>
    <dgm:pt modelId="{B09876D0-0F05-034C-9EE1-BD441F5826BC}">
      <dgm:prSet phldrT="[Text]" custT="1"/>
      <dgm:spPr>
        <a:solidFill>
          <a:srgbClr val="00A9B8"/>
        </a:solidFill>
      </dgm:spPr>
      <dgm:t>
        <a:bodyPr/>
        <a:lstStyle/>
        <a:p>
          <a:r>
            <a:rPr lang="en-US" sz="1800" dirty="0"/>
            <a:t>Dropping off supplies to families that are in need</a:t>
          </a:r>
        </a:p>
      </dgm:t>
    </dgm:pt>
    <dgm:pt modelId="{51604DC8-7AF6-F640-AFD7-6AF2FCC98081}" type="parTrans" cxnId="{6AFDC3E4-CBFA-3F45-9F7C-6AB505528749}">
      <dgm:prSet/>
      <dgm:spPr/>
      <dgm:t>
        <a:bodyPr/>
        <a:lstStyle/>
        <a:p>
          <a:endParaRPr lang="en-US"/>
        </a:p>
      </dgm:t>
    </dgm:pt>
    <dgm:pt modelId="{E9D80FB4-1182-2B42-8F84-7C737D8FBBDD}" type="sibTrans" cxnId="{6AFDC3E4-CBFA-3F45-9F7C-6AB505528749}">
      <dgm:prSet/>
      <dgm:spPr>
        <a:pattFill prst="dashDnDiag">
          <a:fgClr>
            <a:srgbClr val="B9E8F6"/>
          </a:fgClr>
          <a:bgClr>
            <a:schemeClr val="bg1"/>
          </a:bgClr>
        </a:pattFill>
        <a:ln>
          <a:solidFill>
            <a:srgbClr val="B9E8F6"/>
          </a:solidFill>
        </a:ln>
      </dgm:spPr>
      <dgm:t>
        <a:bodyPr/>
        <a:lstStyle/>
        <a:p>
          <a:endParaRPr lang="en-US"/>
        </a:p>
      </dgm:t>
    </dgm:pt>
    <dgm:pt modelId="{C91BC0D3-4ED2-B245-94EB-37898518CC48}">
      <dgm:prSet phldrT="[Text]" custT="1"/>
      <dgm:spPr>
        <a:solidFill>
          <a:srgbClr val="00A9B8"/>
        </a:solidFill>
      </dgm:spPr>
      <dgm:t>
        <a:bodyPr/>
        <a:lstStyle/>
        <a:p>
          <a:r>
            <a:rPr lang="en-US" sz="1600" dirty="0"/>
            <a:t>Helping client’s fill out FAFSA forms for college</a:t>
          </a:r>
        </a:p>
      </dgm:t>
    </dgm:pt>
    <dgm:pt modelId="{8EEF8799-A548-0D48-82E8-9265074C9090}" type="parTrans" cxnId="{53C48349-1601-8D41-A80E-D87C99DF34CB}">
      <dgm:prSet/>
      <dgm:spPr/>
      <dgm:t>
        <a:bodyPr/>
        <a:lstStyle/>
        <a:p>
          <a:endParaRPr lang="en-US"/>
        </a:p>
      </dgm:t>
    </dgm:pt>
    <dgm:pt modelId="{8DDD48FF-9830-0349-92BA-1A9C2C31FCD6}" type="sibTrans" cxnId="{53C48349-1601-8D41-A80E-D87C99DF34CB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DCFAFC3A-6B83-4B4A-84BC-799413BF94AB}" type="pres">
      <dgm:prSet presAssocID="{FDA19E64-C877-E548-88CD-855F7E98AA01}" presName="Name0" presStyleCnt="0">
        <dgm:presLayoutVars>
          <dgm:chMax val="21"/>
          <dgm:chPref val="21"/>
        </dgm:presLayoutVars>
      </dgm:prSet>
      <dgm:spPr/>
    </dgm:pt>
    <dgm:pt modelId="{E066627A-C2FC-8944-8D3B-D250782921E0}" type="pres">
      <dgm:prSet presAssocID="{92D19BB2-D39B-E243-9056-ADEAD405ADB4}" presName="text1" presStyleCnt="0"/>
      <dgm:spPr/>
    </dgm:pt>
    <dgm:pt modelId="{A66F632F-4A09-B245-9DB9-3D517D90E755}" type="pres">
      <dgm:prSet presAssocID="{92D19BB2-D39B-E243-9056-ADEAD405ADB4}" presName="textRepeatNode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B1D0A595-9EAE-1A43-9918-08F807CCA581}" type="pres">
      <dgm:prSet presAssocID="{92D19BB2-D39B-E243-9056-ADEAD405ADB4}" presName="textaccent1" presStyleCnt="0"/>
      <dgm:spPr/>
    </dgm:pt>
    <dgm:pt modelId="{F6CD1D84-F973-2C49-8D93-554E6A1CF6E6}" type="pres">
      <dgm:prSet presAssocID="{92D19BB2-D39B-E243-9056-ADEAD405ADB4}" presName="accentRepeatNode" presStyleLbl="solidAlignAcc1" presStyleIdx="0" presStyleCnt="10"/>
      <dgm:spPr/>
    </dgm:pt>
    <dgm:pt modelId="{C669C622-9FC7-2349-92B7-E5DCB20CFC6D}" type="pres">
      <dgm:prSet presAssocID="{74BDAD0E-DBEE-A841-B227-82F1472EB523}" presName="image1" presStyleCnt="0"/>
      <dgm:spPr/>
    </dgm:pt>
    <dgm:pt modelId="{576F3656-A22D-6749-A2CD-E1DA9633D744}" type="pres">
      <dgm:prSet presAssocID="{74BDAD0E-DBEE-A841-B227-82F1472EB523}" presName="imageRepeatNode" presStyleLbl="alignAcc1" presStyleIdx="0" presStyleCnt="5"/>
      <dgm:spPr/>
    </dgm:pt>
    <dgm:pt modelId="{3F170134-4202-8049-959E-7B91B197CBB6}" type="pres">
      <dgm:prSet presAssocID="{74BDAD0E-DBEE-A841-B227-82F1472EB523}" presName="imageaccent1" presStyleCnt="0"/>
      <dgm:spPr/>
    </dgm:pt>
    <dgm:pt modelId="{E2A82ABF-E2BF-7141-9A1A-ABC5B8401C7F}" type="pres">
      <dgm:prSet presAssocID="{74BDAD0E-DBEE-A841-B227-82F1472EB523}" presName="accentRepeatNode" presStyleLbl="solidAlignAcc1" presStyleIdx="1" presStyleCnt="10"/>
      <dgm:spPr/>
    </dgm:pt>
    <dgm:pt modelId="{ADCE9C98-D282-4D46-9326-382145E49759}" type="pres">
      <dgm:prSet presAssocID="{D5550D4B-006C-5042-A423-38F4AFDE2DCD}" presName="text2" presStyleCnt="0"/>
      <dgm:spPr/>
    </dgm:pt>
    <dgm:pt modelId="{A85C7D7A-7C1B-5D47-B14B-3974B28A9F6D}" type="pres">
      <dgm:prSet presAssocID="{D5550D4B-006C-5042-A423-38F4AFDE2DCD}" presName="textRepeatNode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EEDFC3B1-AD48-604D-BB54-598274766577}" type="pres">
      <dgm:prSet presAssocID="{D5550D4B-006C-5042-A423-38F4AFDE2DCD}" presName="textaccent2" presStyleCnt="0"/>
      <dgm:spPr/>
    </dgm:pt>
    <dgm:pt modelId="{EBF06632-C246-874A-9946-F089CF2E9AB9}" type="pres">
      <dgm:prSet presAssocID="{D5550D4B-006C-5042-A423-38F4AFDE2DCD}" presName="accentRepeatNode" presStyleLbl="solidAlignAcc1" presStyleIdx="2" presStyleCnt="10"/>
      <dgm:spPr/>
    </dgm:pt>
    <dgm:pt modelId="{4449DABA-F57E-554E-87B4-F3634AC53ADA}" type="pres">
      <dgm:prSet presAssocID="{0BD9B5F0-A830-AE4E-9F2B-71AF2AB4A6A6}" presName="image2" presStyleCnt="0"/>
      <dgm:spPr/>
    </dgm:pt>
    <dgm:pt modelId="{74AE2C0D-2263-F54F-AE43-AEEB0E3177A9}" type="pres">
      <dgm:prSet presAssocID="{0BD9B5F0-A830-AE4E-9F2B-71AF2AB4A6A6}" presName="imageRepeatNode" presStyleLbl="alignAcc1" presStyleIdx="1" presStyleCnt="5"/>
      <dgm:spPr/>
    </dgm:pt>
    <dgm:pt modelId="{ECCFAFB7-E568-224D-ACAC-4A6909641D38}" type="pres">
      <dgm:prSet presAssocID="{0BD9B5F0-A830-AE4E-9F2B-71AF2AB4A6A6}" presName="imageaccent2" presStyleCnt="0"/>
      <dgm:spPr/>
    </dgm:pt>
    <dgm:pt modelId="{A181F4CE-45DD-D241-9822-6FB263477A36}" type="pres">
      <dgm:prSet presAssocID="{0BD9B5F0-A830-AE4E-9F2B-71AF2AB4A6A6}" presName="accentRepeatNode" presStyleLbl="solidAlignAcc1" presStyleIdx="3" presStyleCnt="10"/>
      <dgm:spPr/>
    </dgm:pt>
    <dgm:pt modelId="{73F1AC06-115C-F046-B9A6-938663B7C554}" type="pres">
      <dgm:prSet presAssocID="{B09876D0-0F05-034C-9EE1-BD441F5826BC}" presName="text3" presStyleCnt="0"/>
      <dgm:spPr/>
    </dgm:pt>
    <dgm:pt modelId="{F0166624-3A7D-5746-9DED-61A4D9FF94D9}" type="pres">
      <dgm:prSet presAssocID="{B09876D0-0F05-034C-9EE1-BD441F5826BC}" presName="textRepeatNode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DCD74FAB-A2D5-F942-A9F9-9F8F24F7D8D0}" type="pres">
      <dgm:prSet presAssocID="{B09876D0-0F05-034C-9EE1-BD441F5826BC}" presName="textaccent3" presStyleCnt="0"/>
      <dgm:spPr/>
    </dgm:pt>
    <dgm:pt modelId="{8DA76C2C-A926-2E47-A5C9-B2E491D2D2C3}" type="pres">
      <dgm:prSet presAssocID="{B09876D0-0F05-034C-9EE1-BD441F5826BC}" presName="accentRepeatNode" presStyleLbl="solidAlignAcc1" presStyleIdx="4" presStyleCnt="10"/>
      <dgm:spPr/>
    </dgm:pt>
    <dgm:pt modelId="{0FA1696E-B64E-CF48-9406-69117BE0392A}" type="pres">
      <dgm:prSet presAssocID="{E9D80FB4-1182-2B42-8F84-7C737D8FBBDD}" presName="image3" presStyleCnt="0"/>
      <dgm:spPr/>
    </dgm:pt>
    <dgm:pt modelId="{E4E00E2B-81E2-2240-A991-B08FE585DA18}" type="pres">
      <dgm:prSet presAssocID="{E9D80FB4-1182-2B42-8F84-7C737D8FBBDD}" presName="imageRepeatNode" presStyleLbl="alignAcc1" presStyleIdx="2" presStyleCnt="5"/>
      <dgm:spPr/>
    </dgm:pt>
    <dgm:pt modelId="{B773CF37-3E3A-BF46-98D5-1E2CF0E0543F}" type="pres">
      <dgm:prSet presAssocID="{E9D80FB4-1182-2B42-8F84-7C737D8FBBDD}" presName="imageaccent3" presStyleCnt="0"/>
      <dgm:spPr/>
    </dgm:pt>
    <dgm:pt modelId="{44CB8924-EAC0-DE40-B8A8-1B980D0E9981}" type="pres">
      <dgm:prSet presAssocID="{E9D80FB4-1182-2B42-8F84-7C737D8FBBDD}" presName="accentRepeatNode" presStyleLbl="solidAlignAcc1" presStyleIdx="5" presStyleCnt="10"/>
      <dgm:spPr/>
    </dgm:pt>
    <dgm:pt modelId="{E86F5502-9A71-BF41-8712-B9623E6EC71C}" type="pres">
      <dgm:prSet presAssocID="{89C2A73F-4F2C-DD41-BEE1-A0192AE77A20}" presName="text4" presStyleCnt="0"/>
      <dgm:spPr/>
    </dgm:pt>
    <dgm:pt modelId="{F017B162-ACC3-F043-A9F9-6455A7BB6CF7}" type="pres">
      <dgm:prSet presAssocID="{89C2A73F-4F2C-DD41-BEE1-A0192AE77A20}" presName="textRepeatNode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F2A19ABA-1C9C-C343-AB8F-7D080D5D5342}" type="pres">
      <dgm:prSet presAssocID="{89C2A73F-4F2C-DD41-BEE1-A0192AE77A20}" presName="textaccent4" presStyleCnt="0"/>
      <dgm:spPr/>
    </dgm:pt>
    <dgm:pt modelId="{A9A5A9BC-962F-1942-BBE6-BA9F7B295213}" type="pres">
      <dgm:prSet presAssocID="{89C2A73F-4F2C-DD41-BEE1-A0192AE77A20}" presName="accentRepeatNode" presStyleLbl="solidAlignAcc1" presStyleIdx="6" presStyleCnt="10"/>
      <dgm:spPr/>
    </dgm:pt>
    <dgm:pt modelId="{3E900D96-01F7-1448-8152-097D36A4B589}" type="pres">
      <dgm:prSet presAssocID="{2A80B3E6-B52A-8F4E-9F80-5AAF621E5A71}" presName="image4" presStyleCnt="0"/>
      <dgm:spPr/>
    </dgm:pt>
    <dgm:pt modelId="{129F181F-86BD-5B4C-9E7D-7AA580635235}" type="pres">
      <dgm:prSet presAssocID="{2A80B3E6-B52A-8F4E-9F80-5AAF621E5A71}" presName="imageRepeatNode" presStyleLbl="alignAcc1" presStyleIdx="3" presStyleCnt="5"/>
      <dgm:spPr/>
    </dgm:pt>
    <dgm:pt modelId="{08298E12-B621-1346-ADBF-BAA054C07D07}" type="pres">
      <dgm:prSet presAssocID="{2A80B3E6-B52A-8F4E-9F80-5AAF621E5A71}" presName="imageaccent4" presStyleCnt="0"/>
      <dgm:spPr/>
    </dgm:pt>
    <dgm:pt modelId="{889C7E5A-0F58-8945-9AB2-D2650E898321}" type="pres">
      <dgm:prSet presAssocID="{2A80B3E6-B52A-8F4E-9F80-5AAF621E5A71}" presName="accentRepeatNode" presStyleLbl="solidAlignAcc1" presStyleIdx="7" presStyleCnt="10"/>
      <dgm:spPr/>
    </dgm:pt>
    <dgm:pt modelId="{D9AEBE3F-ED18-3040-835F-460D4C289784}" type="pres">
      <dgm:prSet presAssocID="{C91BC0D3-4ED2-B245-94EB-37898518CC48}" presName="text5" presStyleCnt="0"/>
      <dgm:spPr/>
    </dgm:pt>
    <dgm:pt modelId="{1838D67A-840F-9E47-8AC6-68F90CD6F829}" type="pres">
      <dgm:prSet presAssocID="{C91BC0D3-4ED2-B245-94EB-37898518CC48}" presName="textRepeatNode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95167630-70AC-1A41-8C23-01A721C1999D}" type="pres">
      <dgm:prSet presAssocID="{C91BC0D3-4ED2-B245-94EB-37898518CC48}" presName="textaccent5" presStyleCnt="0"/>
      <dgm:spPr/>
    </dgm:pt>
    <dgm:pt modelId="{EFBECF8D-1032-6545-B96B-415C91588171}" type="pres">
      <dgm:prSet presAssocID="{C91BC0D3-4ED2-B245-94EB-37898518CC48}" presName="accentRepeatNode" presStyleLbl="solidAlignAcc1" presStyleIdx="8" presStyleCnt="10"/>
      <dgm:spPr/>
    </dgm:pt>
    <dgm:pt modelId="{68AA8A6F-2092-4643-A0B3-B9B41C8C4E7F}" type="pres">
      <dgm:prSet presAssocID="{8DDD48FF-9830-0349-92BA-1A9C2C31FCD6}" presName="image5" presStyleCnt="0"/>
      <dgm:spPr/>
    </dgm:pt>
    <dgm:pt modelId="{FF39E48F-5970-9D44-98F1-CC0D0A18AC04}" type="pres">
      <dgm:prSet presAssocID="{8DDD48FF-9830-0349-92BA-1A9C2C31FCD6}" presName="imageRepeatNode" presStyleLbl="alignAcc1" presStyleIdx="4" presStyleCnt="5"/>
      <dgm:spPr/>
    </dgm:pt>
    <dgm:pt modelId="{60634CCB-C0BB-4D4E-AC92-791FC26E1433}" type="pres">
      <dgm:prSet presAssocID="{8DDD48FF-9830-0349-92BA-1A9C2C31FCD6}" presName="imageaccent5" presStyleCnt="0"/>
      <dgm:spPr/>
    </dgm:pt>
    <dgm:pt modelId="{F785AB7D-2A09-E042-AF36-6DEC1F428569}" type="pres">
      <dgm:prSet presAssocID="{8DDD48FF-9830-0349-92BA-1A9C2C31FCD6}" presName="accentRepeatNode" presStyleLbl="solidAlignAcc1" presStyleIdx="9" presStyleCnt="10"/>
      <dgm:spPr>
        <a:ln>
          <a:noFill/>
        </a:ln>
      </dgm:spPr>
    </dgm:pt>
  </dgm:ptLst>
  <dgm:cxnLst>
    <dgm:cxn modelId="{43E83C15-9895-F94B-9E25-9E9D156181E2}" type="presOf" srcId="{D5550D4B-006C-5042-A423-38F4AFDE2DCD}" destId="{A85C7D7A-7C1B-5D47-B14B-3974B28A9F6D}" srcOrd="0" destOrd="0" presId="urn:microsoft.com/office/officeart/2008/layout/HexagonCluster"/>
    <dgm:cxn modelId="{BBCE8823-D1DA-0040-BB1F-D27A829F9D18}" srcId="{FDA19E64-C877-E548-88CD-855F7E98AA01}" destId="{D5550D4B-006C-5042-A423-38F4AFDE2DCD}" srcOrd="1" destOrd="0" parTransId="{479D89D0-6F10-9F4A-8B23-3C8A8746BE9B}" sibTransId="{0BD9B5F0-A830-AE4E-9F2B-71AF2AB4A6A6}"/>
    <dgm:cxn modelId="{68B6193A-1CC8-064A-B01C-EC479C8DD9F3}" type="presOf" srcId="{2A80B3E6-B52A-8F4E-9F80-5AAF621E5A71}" destId="{129F181F-86BD-5B4C-9E7D-7AA580635235}" srcOrd="0" destOrd="0" presId="urn:microsoft.com/office/officeart/2008/layout/HexagonCluster"/>
    <dgm:cxn modelId="{E506E260-52FE-0942-A681-3ABF942602F4}" type="presOf" srcId="{0BD9B5F0-A830-AE4E-9F2B-71AF2AB4A6A6}" destId="{74AE2C0D-2263-F54F-AE43-AEEB0E3177A9}" srcOrd="0" destOrd="0" presId="urn:microsoft.com/office/officeart/2008/layout/HexagonCluster"/>
    <dgm:cxn modelId="{53C48349-1601-8D41-A80E-D87C99DF34CB}" srcId="{FDA19E64-C877-E548-88CD-855F7E98AA01}" destId="{C91BC0D3-4ED2-B245-94EB-37898518CC48}" srcOrd="4" destOrd="0" parTransId="{8EEF8799-A548-0D48-82E8-9265074C9090}" sibTransId="{8DDD48FF-9830-0349-92BA-1A9C2C31FCD6}"/>
    <dgm:cxn modelId="{17D2D76B-1C08-E343-8B3E-53FD2B992F62}" type="presOf" srcId="{C91BC0D3-4ED2-B245-94EB-37898518CC48}" destId="{1838D67A-840F-9E47-8AC6-68F90CD6F829}" srcOrd="0" destOrd="0" presId="urn:microsoft.com/office/officeart/2008/layout/HexagonCluster"/>
    <dgm:cxn modelId="{E693336C-F1D8-3542-846F-1A9FB53070AD}" srcId="{FDA19E64-C877-E548-88CD-855F7E98AA01}" destId="{89C2A73F-4F2C-DD41-BEE1-A0192AE77A20}" srcOrd="3" destOrd="0" parTransId="{CA07D1E5-4EE9-914C-8800-0C486484F844}" sibTransId="{2A80B3E6-B52A-8F4E-9F80-5AAF621E5A71}"/>
    <dgm:cxn modelId="{DAFAE250-DA35-EF4D-9C0D-8C0184ECFEFA}" type="presOf" srcId="{74BDAD0E-DBEE-A841-B227-82F1472EB523}" destId="{576F3656-A22D-6749-A2CD-E1DA9633D744}" srcOrd="0" destOrd="0" presId="urn:microsoft.com/office/officeart/2008/layout/HexagonCluster"/>
    <dgm:cxn modelId="{EE0C3952-59B7-054D-8D4C-E1618D1B5BC7}" type="presOf" srcId="{89C2A73F-4F2C-DD41-BEE1-A0192AE77A20}" destId="{F017B162-ACC3-F043-A9F9-6455A7BB6CF7}" srcOrd="0" destOrd="0" presId="urn:microsoft.com/office/officeart/2008/layout/HexagonCluster"/>
    <dgm:cxn modelId="{75551E55-E301-194F-AA6C-090D73E9553E}" type="presOf" srcId="{E9D80FB4-1182-2B42-8F84-7C737D8FBBDD}" destId="{E4E00E2B-81E2-2240-A991-B08FE585DA18}" srcOrd="0" destOrd="0" presId="urn:microsoft.com/office/officeart/2008/layout/HexagonCluster"/>
    <dgm:cxn modelId="{07BBDB99-BA86-C94E-AA89-DC10067A9B03}" type="presOf" srcId="{B09876D0-0F05-034C-9EE1-BD441F5826BC}" destId="{F0166624-3A7D-5746-9DED-61A4D9FF94D9}" srcOrd="0" destOrd="0" presId="urn:microsoft.com/office/officeart/2008/layout/HexagonCluster"/>
    <dgm:cxn modelId="{B1748E9B-1693-B242-AE73-D6F3FBF3AB54}" srcId="{FDA19E64-C877-E548-88CD-855F7E98AA01}" destId="{92D19BB2-D39B-E243-9056-ADEAD405ADB4}" srcOrd="0" destOrd="0" parTransId="{FD186834-0AF9-CE49-B95D-DD27FC1CF8A7}" sibTransId="{74BDAD0E-DBEE-A841-B227-82F1472EB523}"/>
    <dgm:cxn modelId="{4AB86CC2-A899-6A48-AA02-42311E6889E5}" type="presOf" srcId="{FDA19E64-C877-E548-88CD-855F7E98AA01}" destId="{DCFAFC3A-6B83-4B4A-84BC-799413BF94AB}" srcOrd="0" destOrd="0" presId="urn:microsoft.com/office/officeart/2008/layout/HexagonCluster"/>
    <dgm:cxn modelId="{3CED22E2-6136-124F-9C10-BCC488C8857E}" type="presOf" srcId="{8DDD48FF-9830-0349-92BA-1A9C2C31FCD6}" destId="{FF39E48F-5970-9D44-98F1-CC0D0A18AC04}" srcOrd="0" destOrd="0" presId="urn:microsoft.com/office/officeart/2008/layout/HexagonCluster"/>
    <dgm:cxn modelId="{6AFDC3E4-CBFA-3F45-9F7C-6AB505528749}" srcId="{FDA19E64-C877-E548-88CD-855F7E98AA01}" destId="{B09876D0-0F05-034C-9EE1-BD441F5826BC}" srcOrd="2" destOrd="0" parTransId="{51604DC8-7AF6-F640-AFD7-6AF2FCC98081}" sibTransId="{E9D80FB4-1182-2B42-8F84-7C737D8FBBDD}"/>
    <dgm:cxn modelId="{BA8A44FC-011F-FD46-9203-B9652EDBFEF2}" type="presOf" srcId="{92D19BB2-D39B-E243-9056-ADEAD405ADB4}" destId="{A66F632F-4A09-B245-9DB9-3D517D90E755}" srcOrd="0" destOrd="0" presId="urn:microsoft.com/office/officeart/2008/layout/HexagonCluster"/>
    <dgm:cxn modelId="{ED43EAE1-F986-B04B-B3A3-2D2E381BF932}" type="presParOf" srcId="{DCFAFC3A-6B83-4B4A-84BC-799413BF94AB}" destId="{E066627A-C2FC-8944-8D3B-D250782921E0}" srcOrd="0" destOrd="0" presId="urn:microsoft.com/office/officeart/2008/layout/HexagonCluster"/>
    <dgm:cxn modelId="{5DFA45AF-4591-B847-A601-5CC0C421AD57}" type="presParOf" srcId="{E066627A-C2FC-8944-8D3B-D250782921E0}" destId="{A66F632F-4A09-B245-9DB9-3D517D90E755}" srcOrd="0" destOrd="0" presId="urn:microsoft.com/office/officeart/2008/layout/HexagonCluster"/>
    <dgm:cxn modelId="{E6A557D3-0D3B-7A4A-81DE-0B0B8DFB644A}" type="presParOf" srcId="{DCFAFC3A-6B83-4B4A-84BC-799413BF94AB}" destId="{B1D0A595-9EAE-1A43-9918-08F807CCA581}" srcOrd="1" destOrd="0" presId="urn:microsoft.com/office/officeart/2008/layout/HexagonCluster"/>
    <dgm:cxn modelId="{E8E3BEC0-A42A-D544-995A-8D66041F30C2}" type="presParOf" srcId="{B1D0A595-9EAE-1A43-9918-08F807CCA581}" destId="{F6CD1D84-F973-2C49-8D93-554E6A1CF6E6}" srcOrd="0" destOrd="0" presId="urn:microsoft.com/office/officeart/2008/layout/HexagonCluster"/>
    <dgm:cxn modelId="{CA1EA2D0-47FD-5C4A-A299-5132560BC23F}" type="presParOf" srcId="{DCFAFC3A-6B83-4B4A-84BC-799413BF94AB}" destId="{C669C622-9FC7-2349-92B7-E5DCB20CFC6D}" srcOrd="2" destOrd="0" presId="urn:microsoft.com/office/officeart/2008/layout/HexagonCluster"/>
    <dgm:cxn modelId="{981D196E-CB11-6746-86C0-B7431A59B94F}" type="presParOf" srcId="{C669C622-9FC7-2349-92B7-E5DCB20CFC6D}" destId="{576F3656-A22D-6749-A2CD-E1DA9633D744}" srcOrd="0" destOrd="0" presId="urn:microsoft.com/office/officeart/2008/layout/HexagonCluster"/>
    <dgm:cxn modelId="{3D202E14-109F-5C4B-8BA4-46CB5A80E2B5}" type="presParOf" srcId="{DCFAFC3A-6B83-4B4A-84BC-799413BF94AB}" destId="{3F170134-4202-8049-959E-7B91B197CBB6}" srcOrd="3" destOrd="0" presId="urn:microsoft.com/office/officeart/2008/layout/HexagonCluster"/>
    <dgm:cxn modelId="{752A1A51-7D55-4B4D-9555-19112C2C6189}" type="presParOf" srcId="{3F170134-4202-8049-959E-7B91B197CBB6}" destId="{E2A82ABF-E2BF-7141-9A1A-ABC5B8401C7F}" srcOrd="0" destOrd="0" presId="urn:microsoft.com/office/officeart/2008/layout/HexagonCluster"/>
    <dgm:cxn modelId="{DA9DE9AF-1E16-F946-8E47-436E67D95323}" type="presParOf" srcId="{DCFAFC3A-6B83-4B4A-84BC-799413BF94AB}" destId="{ADCE9C98-D282-4D46-9326-382145E49759}" srcOrd="4" destOrd="0" presId="urn:microsoft.com/office/officeart/2008/layout/HexagonCluster"/>
    <dgm:cxn modelId="{E8202223-28B0-3544-A54D-6E76F9AD070D}" type="presParOf" srcId="{ADCE9C98-D282-4D46-9326-382145E49759}" destId="{A85C7D7A-7C1B-5D47-B14B-3974B28A9F6D}" srcOrd="0" destOrd="0" presId="urn:microsoft.com/office/officeart/2008/layout/HexagonCluster"/>
    <dgm:cxn modelId="{A3D8E502-2962-7C48-AD75-900A758A5052}" type="presParOf" srcId="{DCFAFC3A-6B83-4B4A-84BC-799413BF94AB}" destId="{EEDFC3B1-AD48-604D-BB54-598274766577}" srcOrd="5" destOrd="0" presId="urn:microsoft.com/office/officeart/2008/layout/HexagonCluster"/>
    <dgm:cxn modelId="{EEA888FB-36D0-0C46-A136-9FFB1A3713BE}" type="presParOf" srcId="{EEDFC3B1-AD48-604D-BB54-598274766577}" destId="{EBF06632-C246-874A-9946-F089CF2E9AB9}" srcOrd="0" destOrd="0" presId="urn:microsoft.com/office/officeart/2008/layout/HexagonCluster"/>
    <dgm:cxn modelId="{2C62AD5F-583B-594E-BAD6-C5C67E8EB3B4}" type="presParOf" srcId="{DCFAFC3A-6B83-4B4A-84BC-799413BF94AB}" destId="{4449DABA-F57E-554E-87B4-F3634AC53ADA}" srcOrd="6" destOrd="0" presId="urn:microsoft.com/office/officeart/2008/layout/HexagonCluster"/>
    <dgm:cxn modelId="{F68D7178-1ACC-AE47-A613-7A4427826563}" type="presParOf" srcId="{4449DABA-F57E-554E-87B4-F3634AC53ADA}" destId="{74AE2C0D-2263-F54F-AE43-AEEB0E3177A9}" srcOrd="0" destOrd="0" presId="urn:microsoft.com/office/officeart/2008/layout/HexagonCluster"/>
    <dgm:cxn modelId="{9139365B-8A3C-284B-BD02-4B7270B04DCA}" type="presParOf" srcId="{DCFAFC3A-6B83-4B4A-84BC-799413BF94AB}" destId="{ECCFAFB7-E568-224D-ACAC-4A6909641D38}" srcOrd="7" destOrd="0" presId="urn:microsoft.com/office/officeart/2008/layout/HexagonCluster"/>
    <dgm:cxn modelId="{9B7EB94A-70EF-DB46-B404-120421E20329}" type="presParOf" srcId="{ECCFAFB7-E568-224D-ACAC-4A6909641D38}" destId="{A181F4CE-45DD-D241-9822-6FB263477A36}" srcOrd="0" destOrd="0" presId="urn:microsoft.com/office/officeart/2008/layout/HexagonCluster"/>
    <dgm:cxn modelId="{F73DB20E-B814-5946-A99A-26BB339BA379}" type="presParOf" srcId="{DCFAFC3A-6B83-4B4A-84BC-799413BF94AB}" destId="{73F1AC06-115C-F046-B9A6-938663B7C554}" srcOrd="8" destOrd="0" presId="urn:microsoft.com/office/officeart/2008/layout/HexagonCluster"/>
    <dgm:cxn modelId="{29844EE1-F550-B041-9BA8-CB209525DA01}" type="presParOf" srcId="{73F1AC06-115C-F046-B9A6-938663B7C554}" destId="{F0166624-3A7D-5746-9DED-61A4D9FF94D9}" srcOrd="0" destOrd="0" presId="urn:microsoft.com/office/officeart/2008/layout/HexagonCluster"/>
    <dgm:cxn modelId="{FE05A12D-5CC9-4A41-B304-8E66F9B23A7E}" type="presParOf" srcId="{DCFAFC3A-6B83-4B4A-84BC-799413BF94AB}" destId="{DCD74FAB-A2D5-F942-A9F9-9F8F24F7D8D0}" srcOrd="9" destOrd="0" presId="urn:microsoft.com/office/officeart/2008/layout/HexagonCluster"/>
    <dgm:cxn modelId="{CE040378-82F0-D346-B3B2-E0AD6DDAD8EA}" type="presParOf" srcId="{DCD74FAB-A2D5-F942-A9F9-9F8F24F7D8D0}" destId="{8DA76C2C-A926-2E47-A5C9-B2E491D2D2C3}" srcOrd="0" destOrd="0" presId="urn:microsoft.com/office/officeart/2008/layout/HexagonCluster"/>
    <dgm:cxn modelId="{18FBBE51-759F-3D4A-A717-B1F62C3EFAEC}" type="presParOf" srcId="{DCFAFC3A-6B83-4B4A-84BC-799413BF94AB}" destId="{0FA1696E-B64E-CF48-9406-69117BE0392A}" srcOrd="10" destOrd="0" presId="urn:microsoft.com/office/officeart/2008/layout/HexagonCluster"/>
    <dgm:cxn modelId="{68C21CF7-AEAE-C742-A0E5-459EF861F7ED}" type="presParOf" srcId="{0FA1696E-B64E-CF48-9406-69117BE0392A}" destId="{E4E00E2B-81E2-2240-A991-B08FE585DA18}" srcOrd="0" destOrd="0" presId="urn:microsoft.com/office/officeart/2008/layout/HexagonCluster"/>
    <dgm:cxn modelId="{1278EADA-D0F2-454C-99C4-919AF273FF47}" type="presParOf" srcId="{DCFAFC3A-6B83-4B4A-84BC-799413BF94AB}" destId="{B773CF37-3E3A-BF46-98D5-1E2CF0E0543F}" srcOrd="11" destOrd="0" presId="urn:microsoft.com/office/officeart/2008/layout/HexagonCluster"/>
    <dgm:cxn modelId="{9AA8CDCA-45FA-0C4F-8430-106C2DC9623D}" type="presParOf" srcId="{B773CF37-3E3A-BF46-98D5-1E2CF0E0543F}" destId="{44CB8924-EAC0-DE40-B8A8-1B980D0E9981}" srcOrd="0" destOrd="0" presId="urn:microsoft.com/office/officeart/2008/layout/HexagonCluster"/>
    <dgm:cxn modelId="{3BF83C8A-8971-3A40-87EA-B350AB64ABB5}" type="presParOf" srcId="{DCFAFC3A-6B83-4B4A-84BC-799413BF94AB}" destId="{E86F5502-9A71-BF41-8712-B9623E6EC71C}" srcOrd="12" destOrd="0" presId="urn:microsoft.com/office/officeart/2008/layout/HexagonCluster"/>
    <dgm:cxn modelId="{C5964580-32F9-8541-95F8-80B9EF33DA9D}" type="presParOf" srcId="{E86F5502-9A71-BF41-8712-B9623E6EC71C}" destId="{F017B162-ACC3-F043-A9F9-6455A7BB6CF7}" srcOrd="0" destOrd="0" presId="urn:microsoft.com/office/officeart/2008/layout/HexagonCluster"/>
    <dgm:cxn modelId="{19D0B64D-98EA-D849-BCE0-9137ED125AE9}" type="presParOf" srcId="{DCFAFC3A-6B83-4B4A-84BC-799413BF94AB}" destId="{F2A19ABA-1C9C-C343-AB8F-7D080D5D5342}" srcOrd="13" destOrd="0" presId="urn:microsoft.com/office/officeart/2008/layout/HexagonCluster"/>
    <dgm:cxn modelId="{F8DE8F2E-DF4F-CD49-8500-BC96FB0F9579}" type="presParOf" srcId="{F2A19ABA-1C9C-C343-AB8F-7D080D5D5342}" destId="{A9A5A9BC-962F-1942-BBE6-BA9F7B295213}" srcOrd="0" destOrd="0" presId="urn:microsoft.com/office/officeart/2008/layout/HexagonCluster"/>
    <dgm:cxn modelId="{6BCBF3FD-1490-1E41-B8D4-5548EAFCD041}" type="presParOf" srcId="{DCFAFC3A-6B83-4B4A-84BC-799413BF94AB}" destId="{3E900D96-01F7-1448-8152-097D36A4B589}" srcOrd="14" destOrd="0" presId="urn:microsoft.com/office/officeart/2008/layout/HexagonCluster"/>
    <dgm:cxn modelId="{2982D3A4-DE16-0E47-A18E-CFA85CD4F699}" type="presParOf" srcId="{3E900D96-01F7-1448-8152-097D36A4B589}" destId="{129F181F-86BD-5B4C-9E7D-7AA580635235}" srcOrd="0" destOrd="0" presId="urn:microsoft.com/office/officeart/2008/layout/HexagonCluster"/>
    <dgm:cxn modelId="{CD834A56-459A-974D-9ECE-87C4FC398162}" type="presParOf" srcId="{DCFAFC3A-6B83-4B4A-84BC-799413BF94AB}" destId="{08298E12-B621-1346-ADBF-BAA054C07D07}" srcOrd="15" destOrd="0" presId="urn:microsoft.com/office/officeart/2008/layout/HexagonCluster"/>
    <dgm:cxn modelId="{5C902BB3-A37F-A441-BCB0-E8EEF05E0CA2}" type="presParOf" srcId="{08298E12-B621-1346-ADBF-BAA054C07D07}" destId="{889C7E5A-0F58-8945-9AB2-D2650E898321}" srcOrd="0" destOrd="0" presId="urn:microsoft.com/office/officeart/2008/layout/HexagonCluster"/>
    <dgm:cxn modelId="{483375C0-AF06-674A-961A-10D40B97B0C4}" type="presParOf" srcId="{DCFAFC3A-6B83-4B4A-84BC-799413BF94AB}" destId="{D9AEBE3F-ED18-3040-835F-460D4C289784}" srcOrd="16" destOrd="0" presId="urn:microsoft.com/office/officeart/2008/layout/HexagonCluster"/>
    <dgm:cxn modelId="{193F2494-15F1-B84C-BDF7-B39BB33BD470}" type="presParOf" srcId="{D9AEBE3F-ED18-3040-835F-460D4C289784}" destId="{1838D67A-840F-9E47-8AC6-68F90CD6F829}" srcOrd="0" destOrd="0" presId="urn:microsoft.com/office/officeart/2008/layout/HexagonCluster"/>
    <dgm:cxn modelId="{F842C376-7B5E-C74E-9015-7FCEED550028}" type="presParOf" srcId="{DCFAFC3A-6B83-4B4A-84BC-799413BF94AB}" destId="{95167630-70AC-1A41-8C23-01A721C1999D}" srcOrd="17" destOrd="0" presId="urn:microsoft.com/office/officeart/2008/layout/HexagonCluster"/>
    <dgm:cxn modelId="{2DCBC918-45E9-4342-85FF-5AE9ADFA75BF}" type="presParOf" srcId="{95167630-70AC-1A41-8C23-01A721C1999D}" destId="{EFBECF8D-1032-6545-B96B-415C91588171}" srcOrd="0" destOrd="0" presId="urn:microsoft.com/office/officeart/2008/layout/HexagonCluster"/>
    <dgm:cxn modelId="{2566C394-2F6D-4D44-889E-40893DEC4980}" type="presParOf" srcId="{DCFAFC3A-6B83-4B4A-84BC-799413BF94AB}" destId="{68AA8A6F-2092-4643-A0B3-B9B41C8C4E7F}" srcOrd="18" destOrd="0" presId="urn:microsoft.com/office/officeart/2008/layout/HexagonCluster"/>
    <dgm:cxn modelId="{479B98C6-E669-4C48-9D30-7DB51F04B13D}" type="presParOf" srcId="{68AA8A6F-2092-4643-A0B3-B9B41C8C4E7F}" destId="{FF39E48F-5970-9D44-98F1-CC0D0A18AC04}" srcOrd="0" destOrd="0" presId="urn:microsoft.com/office/officeart/2008/layout/HexagonCluster"/>
    <dgm:cxn modelId="{BB7807E4-1E90-FE49-AF84-DBCFF161CBF4}" type="presParOf" srcId="{DCFAFC3A-6B83-4B4A-84BC-799413BF94AB}" destId="{60634CCB-C0BB-4D4E-AC92-791FC26E1433}" srcOrd="19" destOrd="0" presId="urn:microsoft.com/office/officeart/2008/layout/HexagonCluster"/>
    <dgm:cxn modelId="{5FDF73C5-A1DE-D142-B6FE-5F4AA4F2275D}" type="presParOf" srcId="{60634CCB-C0BB-4D4E-AC92-791FC26E1433}" destId="{F785AB7D-2A09-E042-AF36-6DEC1F428569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F632F-4A09-B245-9DB9-3D517D90E755}">
      <dsp:nvSpPr>
        <dsp:cNvPr id="0" name=""/>
        <dsp:cNvSpPr/>
      </dsp:nvSpPr>
      <dsp:spPr>
        <a:xfrm>
          <a:off x="1754833" y="3577322"/>
          <a:ext cx="2039196" cy="1750710"/>
        </a:xfrm>
        <a:prstGeom prst="hexagon">
          <a:avLst>
            <a:gd name="adj" fmla="val 25000"/>
            <a:gd name="vf" fmla="val 115470"/>
          </a:avLst>
        </a:prstGeom>
        <a:solidFill>
          <a:srgbClr val="00A9B8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Attending </a:t>
          </a:r>
          <a:br>
            <a:rPr lang="en-US" sz="1400" kern="1200" dirty="0"/>
          </a:br>
          <a:r>
            <a:rPr lang="en-US" sz="1400" kern="1200" dirty="0"/>
            <a:t>high school graduation to provide support so they don't feel alone</a:t>
          </a:r>
        </a:p>
      </dsp:txBody>
      <dsp:txXfrm>
        <a:off x="2070659" y="3848468"/>
        <a:ext cx="1407545" cy="1208418"/>
      </dsp:txXfrm>
    </dsp:sp>
    <dsp:sp modelId="{F6CD1D84-F973-2C49-8D93-554E6A1CF6E6}">
      <dsp:nvSpPr>
        <dsp:cNvPr id="0" name=""/>
        <dsp:cNvSpPr/>
      </dsp:nvSpPr>
      <dsp:spPr>
        <a:xfrm>
          <a:off x="1803488" y="4360179"/>
          <a:ext cx="237870" cy="20503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6F3656-A22D-6749-A2CD-E1DA9633D744}">
      <dsp:nvSpPr>
        <dsp:cNvPr id="0" name=""/>
        <dsp:cNvSpPr/>
      </dsp:nvSpPr>
      <dsp:spPr>
        <a:xfrm>
          <a:off x="0" y="2609468"/>
          <a:ext cx="2039196" cy="1750710"/>
        </a:xfrm>
        <a:prstGeom prst="hexagon">
          <a:avLst>
            <a:gd name="adj" fmla="val 25000"/>
            <a:gd name="vf" fmla="val 115470"/>
          </a:avLst>
        </a:prstGeom>
        <a:pattFill prst="dashDnDiag">
          <a:fgClr>
            <a:srgbClr val="B9E8F6"/>
          </a:fgClr>
          <a:bgClr>
            <a:schemeClr val="bg1"/>
          </a:bgClr>
        </a:pattFill>
        <a:ln w="12700" cap="flat" cmpd="sng" algn="ctr">
          <a:solidFill>
            <a:srgbClr val="B9E8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82ABF-E2BF-7141-9A1A-ABC5B8401C7F}">
      <dsp:nvSpPr>
        <dsp:cNvPr id="0" name=""/>
        <dsp:cNvSpPr/>
      </dsp:nvSpPr>
      <dsp:spPr>
        <a:xfrm>
          <a:off x="1396946" y="4127652"/>
          <a:ext cx="237870" cy="20503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5C7D7A-7C1B-5D47-B14B-3974B28A9F6D}">
      <dsp:nvSpPr>
        <dsp:cNvPr id="0" name=""/>
        <dsp:cNvSpPr/>
      </dsp:nvSpPr>
      <dsp:spPr>
        <a:xfrm>
          <a:off x="3509666" y="2603877"/>
          <a:ext cx="2039196" cy="1750710"/>
        </a:xfrm>
        <a:prstGeom prst="hexagon">
          <a:avLst>
            <a:gd name="adj" fmla="val 25000"/>
            <a:gd name="vf" fmla="val 115470"/>
          </a:avLst>
        </a:prstGeom>
        <a:solidFill>
          <a:srgbClr val="00A9B8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Helping clients acclimate to college</a:t>
          </a:r>
        </a:p>
      </dsp:txBody>
      <dsp:txXfrm>
        <a:off x="3825492" y="2875023"/>
        <a:ext cx="1407545" cy="1208418"/>
      </dsp:txXfrm>
    </dsp:sp>
    <dsp:sp modelId="{EBF06632-C246-874A-9946-F089CF2E9AB9}">
      <dsp:nvSpPr>
        <dsp:cNvPr id="0" name=""/>
        <dsp:cNvSpPr/>
      </dsp:nvSpPr>
      <dsp:spPr>
        <a:xfrm>
          <a:off x="4913100" y="4118332"/>
          <a:ext cx="237870" cy="20503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AE2C0D-2263-F54F-AE43-AEEB0E3177A9}">
      <dsp:nvSpPr>
        <dsp:cNvPr id="0" name=""/>
        <dsp:cNvSpPr/>
      </dsp:nvSpPr>
      <dsp:spPr>
        <a:xfrm>
          <a:off x="5263418" y="3573594"/>
          <a:ext cx="2039196" cy="1750710"/>
        </a:xfrm>
        <a:prstGeom prst="hexagon">
          <a:avLst>
            <a:gd name="adj" fmla="val 25000"/>
            <a:gd name="vf" fmla="val 115470"/>
          </a:avLst>
        </a:prstGeom>
        <a:pattFill prst="dashDnDiag">
          <a:fgClr>
            <a:srgbClr val="B9E8F6"/>
          </a:fgClr>
          <a:bgClr>
            <a:schemeClr val="bg1"/>
          </a:bgClr>
        </a:pattFill>
        <a:ln w="12700" cap="flat" cmpd="sng" algn="ctr">
          <a:solidFill>
            <a:srgbClr val="B9E8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1F4CE-45DD-D241-9822-6FB263477A36}">
      <dsp:nvSpPr>
        <dsp:cNvPr id="0" name=""/>
        <dsp:cNvSpPr/>
      </dsp:nvSpPr>
      <dsp:spPr>
        <a:xfrm>
          <a:off x="5313155" y="4352723"/>
          <a:ext cx="237870" cy="20503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166624-3A7D-5746-9DED-61A4D9FF94D9}">
      <dsp:nvSpPr>
        <dsp:cNvPr id="0" name=""/>
        <dsp:cNvSpPr/>
      </dsp:nvSpPr>
      <dsp:spPr>
        <a:xfrm>
          <a:off x="1754833" y="1641615"/>
          <a:ext cx="2039196" cy="1750710"/>
        </a:xfrm>
        <a:prstGeom prst="hexagon">
          <a:avLst>
            <a:gd name="adj" fmla="val 25000"/>
            <a:gd name="vf" fmla="val 115470"/>
          </a:avLst>
        </a:prstGeom>
        <a:solidFill>
          <a:srgbClr val="00A9B8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Dropping off supplies to families that are in need</a:t>
          </a:r>
        </a:p>
      </dsp:txBody>
      <dsp:txXfrm>
        <a:off x="2070659" y="1912761"/>
        <a:ext cx="1407545" cy="1208418"/>
      </dsp:txXfrm>
    </dsp:sp>
    <dsp:sp modelId="{8DA76C2C-A926-2E47-A5C9-B2E491D2D2C3}">
      <dsp:nvSpPr>
        <dsp:cNvPr id="0" name=""/>
        <dsp:cNvSpPr/>
      </dsp:nvSpPr>
      <dsp:spPr>
        <a:xfrm>
          <a:off x="3151780" y="1674700"/>
          <a:ext cx="237870" cy="20503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E00E2B-81E2-2240-A991-B08FE585DA18}">
      <dsp:nvSpPr>
        <dsp:cNvPr id="0" name=""/>
        <dsp:cNvSpPr/>
      </dsp:nvSpPr>
      <dsp:spPr>
        <a:xfrm>
          <a:off x="3509666" y="668169"/>
          <a:ext cx="2039196" cy="1750710"/>
        </a:xfrm>
        <a:prstGeom prst="hexagon">
          <a:avLst>
            <a:gd name="adj" fmla="val 25000"/>
            <a:gd name="vf" fmla="val 115470"/>
          </a:avLst>
        </a:prstGeom>
        <a:pattFill prst="dashDnDiag">
          <a:fgClr>
            <a:srgbClr val="B9E8F6"/>
          </a:fgClr>
          <a:bgClr>
            <a:schemeClr val="bg1"/>
          </a:bgClr>
        </a:pattFill>
        <a:ln w="12700" cap="flat" cmpd="sng" algn="ctr">
          <a:solidFill>
            <a:srgbClr val="B9E8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B8924-EAC0-DE40-B8A8-1B980D0E9981}">
      <dsp:nvSpPr>
        <dsp:cNvPr id="0" name=""/>
        <dsp:cNvSpPr/>
      </dsp:nvSpPr>
      <dsp:spPr>
        <a:xfrm>
          <a:off x="3566971" y="1444036"/>
          <a:ext cx="237870" cy="20503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17B162-ACC3-F043-A9F9-6455A7BB6CF7}">
      <dsp:nvSpPr>
        <dsp:cNvPr id="0" name=""/>
        <dsp:cNvSpPr/>
      </dsp:nvSpPr>
      <dsp:spPr>
        <a:xfrm>
          <a:off x="5263418" y="1637887"/>
          <a:ext cx="2039196" cy="1750710"/>
        </a:xfrm>
        <a:prstGeom prst="hexagon">
          <a:avLst>
            <a:gd name="adj" fmla="val 25000"/>
            <a:gd name="vf" fmla="val 115470"/>
          </a:avLst>
        </a:prstGeom>
        <a:solidFill>
          <a:srgbClr val="00A9B8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Responding after hours for  clients that need someone to talk to</a:t>
          </a:r>
        </a:p>
      </dsp:txBody>
      <dsp:txXfrm>
        <a:off x="5579244" y="1909033"/>
        <a:ext cx="1407545" cy="1208418"/>
      </dsp:txXfrm>
    </dsp:sp>
    <dsp:sp modelId="{A9A5A9BC-962F-1942-BBE6-BA9F7B295213}">
      <dsp:nvSpPr>
        <dsp:cNvPr id="0" name=""/>
        <dsp:cNvSpPr/>
      </dsp:nvSpPr>
      <dsp:spPr>
        <a:xfrm>
          <a:off x="7027983" y="2413754"/>
          <a:ext cx="237870" cy="20503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F181F-86BD-5B4C-9E7D-7AA580635235}">
      <dsp:nvSpPr>
        <dsp:cNvPr id="0" name=""/>
        <dsp:cNvSpPr/>
      </dsp:nvSpPr>
      <dsp:spPr>
        <a:xfrm>
          <a:off x="7018252" y="2622050"/>
          <a:ext cx="2039196" cy="1750710"/>
        </a:xfrm>
        <a:prstGeom prst="hexagon">
          <a:avLst>
            <a:gd name="adj" fmla="val 25000"/>
            <a:gd name="vf" fmla="val 115470"/>
          </a:avLst>
        </a:prstGeom>
        <a:pattFill prst="dashDnDiag">
          <a:fgClr>
            <a:srgbClr val="B9E8F6"/>
          </a:fgClr>
          <a:bgClr>
            <a:schemeClr val="bg1"/>
          </a:bgClr>
        </a:pattFill>
        <a:ln w="12700" cap="flat" cmpd="sng" algn="ctr">
          <a:solidFill>
            <a:srgbClr val="B9E8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C7E5A-0F58-8945-9AB2-D2650E898321}">
      <dsp:nvSpPr>
        <dsp:cNvPr id="0" name=""/>
        <dsp:cNvSpPr/>
      </dsp:nvSpPr>
      <dsp:spPr>
        <a:xfrm>
          <a:off x="7416144" y="2653737"/>
          <a:ext cx="237870" cy="20503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38D67A-840F-9E47-8AC6-68F90CD6F829}">
      <dsp:nvSpPr>
        <dsp:cNvPr id="0" name=""/>
        <dsp:cNvSpPr/>
      </dsp:nvSpPr>
      <dsp:spPr>
        <a:xfrm>
          <a:off x="7018252" y="686809"/>
          <a:ext cx="2039196" cy="1750710"/>
        </a:xfrm>
        <a:prstGeom prst="hexagon">
          <a:avLst>
            <a:gd name="adj" fmla="val 25000"/>
            <a:gd name="vf" fmla="val 115470"/>
          </a:avLst>
        </a:prstGeom>
        <a:solidFill>
          <a:srgbClr val="00A9B8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Helping client’s fill out FAFSA forms for college</a:t>
          </a:r>
        </a:p>
      </dsp:txBody>
      <dsp:txXfrm>
        <a:off x="7334078" y="957955"/>
        <a:ext cx="1407545" cy="1208418"/>
      </dsp:txXfrm>
    </dsp:sp>
    <dsp:sp modelId="{EFBECF8D-1032-6545-B96B-415C91588171}">
      <dsp:nvSpPr>
        <dsp:cNvPr id="0" name=""/>
        <dsp:cNvSpPr/>
      </dsp:nvSpPr>
      <dsp:spPr>
        <a:xfrm>
          <a:off x="8782816" y="1471530"/>
          <a:ext cx="237870" cy="20503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39E48F-5970-9D44-98F1-CC0D0A18AC04}">
      <dsp:nvSpPr>
        <dsp:cNvPr id="0" name=""/>
        <dsp:cNvSpPr/>
      </dsp:nvSpPr>
      <dsp:spPr>
        <a:xfrm>
          <a:off x="8773085" y="1663516"/>
          <a:ext cx="2039196" cy="175071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85AB7D-2A09-E042-AF36-6DEC1F428569}">
      <dsp:nvSpPr>
        <dsp:cNvPr id="0" name=""/>
        <dsp:cNvSpPr/>
      </dsp:nvSpPr>
      <dsp:spPr>
        <a:xfrm>
          <a:off x="9179627" y="1702659"/>
          <a:ext cx="237870" cy="20503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2860D-9355-924A-9104-3ADFB6D9F574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D9AAD-4454-9F49-B0D2-5746F4BB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6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response was seamless, there was no lag in services despite the huge challenge of moving virtual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1899D-58F5-4CCA-B119-40CA4119E0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523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1899D-58F5-4CCA-B119-40CA4119E0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88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9CADA-DBB6-C34F-9B4F-F62B3336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7119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248BA51-B2AD-1F45-90B1-58908A818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17BAD8-0A59-9942-9822-E7012939E4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0" r="5000"/>
          <a:stretch/>
        </p:blipFill>
        <p:spPr>
          <a:xfrm>
            <a:off x="3048" y="0"/>
            <a:ext cx="1417983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C8C99D-F480-5E4B-A88D-137FA0F48C1A}"/>
              </a:ext>
            </a:extLst>
          </p:cNvPr>
          <p:cNvSpPr txBox="1"/>
          <p:nvPr userDrawn="1"/>
        </p:nvSpPr>
        <p:spPr>
          <a:xfrm>
            <a:off x="1543499" y="6338725"/>
            <a:ext cx="3399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DIN Condensed" pitchFamily="2" charset="0"/>
                <a:ea typeface="Mensch Mensch Bold Inline" panose="02000000000000000000" pitchFamily="2" charset="0"/>
                <a:cs typeface="Gurmukhi MN" panose="02020600050405020304" pitchFamily="18" charset="0"/>
              </a:rPr>
              <a:t>Annual Meeting 2020-2021 | Resilience</a:t>
            </a:r>
          </a:p>
        </p:txBody>
      </p:sp>
    </p:spTree>
    <p:extLst>
      <p:ext uri="{BB962C8B-B14F-4D97-AF65-F5344CB8AC3E}">
        <p14:creationId xmlns:p14="http://schemas.microsoft.com/office/powerpoint/2010/main" val="798580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9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1E6A6F-059D-2F49-9485-D99A5BAD37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826" b="3674"/>
          <a:stretch/>
        </p:blipFill>
        <p:spPr>
          <a:xfrm>
            <a:off x="8107271" y="417465"/>
            <a:ext cx="4084729" cy="6220616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A18B85-4CF3-3042-BB58-2C8737F5AE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65" y="0"/>
            <a:ext cx="12230965" cy="687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53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588A5-FED2-9245-A96F-D2F9B9BAB7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74C59D-DD5F-CB4A-81FC-0991C8A26568}"/>
              </a:ext>
            </a:extLst>
          </p:cNvPr>
          <p:cNvSpPr txBox="1"/>
          <p:nvPr userDrawn="1"/>
        </p:nvSpPr>
        <p:spPr>
          <a:xfrm>
            <a:off x="6817864" y="6338725"/>
            <a:ext cx="3373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DIN Condensed" pitchFamily="2" charset="0"/>
                <a:ea typeface="Mensch Mensch Bold Inline" panose="02000000000000000000" pitchFamily="2" charset="0"/>
                <a:cs typeface="Gurmukhi MN" panose="02020600050405020304" pitchFamily="18" charset="0"/>
              </a:rPr>
              <a:t>Annual Meeting 2020-2021 | Resilience</a:t>
            </a:r>
          </a:p>
        </p:txBody>
      </p:sp>
    </p:spTree>
    <p:extLst>
      <p:ext uri="{BB962C8B-B14F-4D97-AF65-F5344CB8AC3E}">
        <p14:creationId xmlns:p14="http://schemas.microsoft.com/office/powerpoint/2010/main" val="2905948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4D1131-D508-4E4C-88F5-4F1AFB0E7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6" r="15761"/>
          <a:stretch/>
        </p:blipFill>
        <p:spPr>
          <a:xfrm>
            <a:off x="0" y="0"/>
            <a:ext cx="139147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0297DC-F80E-3047-8F09-C662731EA40F}"/>
              </a:ext>
            </a:extLst>
          </p:cNvPr>
          <p:cNvSpPr txBox="1"/>
          <p:nvPr userDrawn="1"/>
        </p:nvSpPr>
        <p:spPr>
          <a:xfrm>
            <a:off x="8706678" y="6338725"/>
            <a:ext cx="33315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88A0"/>
                </a:solidFill>
                <a:latin typeface="DIN Condensed" pitchFamily="2" charset="0"/>
                <a:ea typeface="Mensch Mensch Bold Inline" panose="02000000000000000000" pitchFamily="2" charset="0"/>
                <a:cs typeface="Gurmukhi MN" panose="02020600050405020304" pitchFamily="18" charset="0"/>
              </a:rPr>
              <a:t>Annual Meeting 2020-2021 | Resilience</a:t>
            </a:r>
          </a:p>
        </p:txBody>
      </p:sp>
    </p:spTree>
    <p:extLst>
      <p:ext uri="{BB962C8B-B14F-4D97-AF65-F5344CB8AC3E}">
        <p14:creationId xmlns:p14="http://schemas.microsoft.com/office/powerpoint/2010/main" val="339870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1E7D5D-52EC-7F47-A243-D4CF6F45D7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39"/>
          <a:stretch/>
        </p:blipFill>
        <p:spPr>
          <a:xfrm>
            <a:off x="0" y="5605670"/>
            <a:ext cx="12192000" cy="1252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EFE481-258E-8E49-AD9A-EA9C60BAE89C}"/>
              </a:ext>
            </a:extLst>
          </p:cNvPr>
          <p:cNvSpPr txBox="1"/>
          <p:nvPr userDrawn="1"/>
        </p:nvSpPr>
        <p:spPr>
          <a:xfrm>
            <a:off x="6851374" y="6338725"/>
            <a:ext cx="3358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DIN Condensed" pitchFamily="2" charset="0"/>
                <a:ea typeface="Mensch Mensch Bold Inline" panose="02000000000000000000" pitchFamily="2" charset="0"/>
                <a:cs typeface="Gurmukhi MN" panose="02020600050405020304" pitchFamily="18" charset="0"/>
              </a:rPr>
              <a:t>Annual Meeting 2020-2021 | Resilience</a:t>
            </a:r>
          </a:p>
        </p:txBody>
      </p:sp>
    </p:spTree>
    <p:extLst>
      <p:ext uri="{BB962C8B-B14F-4D97-AF65-F5344CB8AC3E}">
        <p14:creationId xmlns:p14="http://schemas.microsoft.com/office/powerpoint/2010/main" val="3614521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588A5-FED2-9245-A96F-D2F9B9BAB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0" r="5000"/>
          <a:stretch/>
        </p:blipFill>
        <p:spPr>
          <a:xfrm>
            <a:off x="10774016" y="0"/>
            <a:ext cx="141798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74C59D-DD5F-CB4A-81FC-0991C8A26568}"/>
              </a:ext>
            </a:extLst>
          </p:cNvPr>
          <p:cNvSpPr txBox="1"/>
          <p:nvPr userDrawn="1"/>
        </p:nvSpPr>
        <p:spPr>
          <a:xfrm>
            <a:off x="6917635" y="6338725"/>
            <a:ext cx="3291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88A0"/>
                </a:solidFill>
                <a:latin typeface="DIN Condensed" pitchFamily="2" charset="0"/>
                <a:ea typeface="Mensch Mensch Bold Inline" panose="02000000000000000000" pitchFamily="2" charset="0"/>
                <a:cs typeface="Gurmukhi MN" panose="02020600050405020304" pitchFamily="18" charset="0"/>
              </a:rPr>
              <a:t>Annual Meeting 2020-2021 | Resilience</a:t>
            </a:r>
          </a:p>
        </p:txBody>
      </p:sp>
    </p:spTree>
    <p:extLst>
      <p:ext uri="{BB962C8B-B14F-4D97-AF65-F5344CB8AC3E}">
        <p14:creationId xmlns:p14="http://schemas.microsoft.com/office/powerpoint/2010/main" val="337331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01E18BB-BDD5-BE4D-B663-C9048D5D2550}"/>
              </a:ext>
            </a:extLst>
          </p:cNvPr>
          <p:cNvSpPr/>
          <p:nvPr userDrawn="1"/>
        </p:nvSpPr>
        <p:spPr>
          <a:xfrm>
            <a:off x="0" y="0"/>
            <a:ext cx="5645426" cy="6858000"/>
          </a:xfrm>
          <a:prstGeom prst="rect">
            <a:avLst/>
          </a:prstGeom>
          <a:solidFill>
            <a:srgbClr val="00B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D6DB03-BC7E-B648-AF14-2E03B79BA1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97"/>
          <a:stretch/>
        </p:blipFill>
        <p:spPr>
          <a:xfrm>
            <a:off x="5019055" y="0"/>
            <a:ext cx="717294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25EDEE-65EF-6E45-98F6-70A9F9D3D282}"/>
              </a:ext>
            </a:extLst>
          </p:cNvPr>
          <p:cNvSpPr txBox="1"/>
          <p:nvPr userDrawn="1"/>
        </p:nvSpPr>
        <p:spPr>
          <a:xfrm>
            <a:off x="6990142" y="6338725"/>
            <a:ext cx="3373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DIN Condensed" pitchFamily="2" charset="0"/>
                <a:ea typeface="Mensch Mensch Bold Inline" panose="02000000000000000000" pitchFamily="2" charset="0"/>
                <a:cs typeface="Gurmukhi MN" panose="02020600050405020304" pitchFamily="18" charset="0"/>
              </a:rPr>
              <a:t>Annual Meeting 2020-2021 | Resilience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07E6E5-1C0E-9A4A-AB7E-DE394559E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6" r="15761"/>
          <a:stretch/>
        </p:blipFill>
        <p:spPr>
          <a:xfrm>
            <a:off x="0" y="0"/>
            <a:ext cx="1391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2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DCB4F11-631D-1844-A088-AC42DFB8ED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 r="4231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ED83FF-9B19-C448-A226-87D89A6072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39"/>
          <a:stretch/>
        </p:blipFill>
        <p:spPr>
          <a:xfrm>
            <a:off x="0" y="5605670"/>
            <a:ext cx="12192000" cy="12523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6200CA-856E-0143-B70B-D315DD2EB7D0}"/>
              </a:ext>
            </a:extLst>
          </p:cNvPr>
          <p:cNvSpPr txBox="1"/>
          <p:nvPr userDrawn="1"/>
        </p:nvSpPr>
        <p:spPr>
          <a:xfrm>
            <a:off x="6930887" y="6338725"/>
            <a:ext cx="3278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DIN Condensed" pitchFamily="2" charset="0"/>
                <a:ea typeface="Mensch Mensch Bold Inline" panose="02000000000000000000" pitchFamily="2" charset="0"/>
                <a:cs typeface="Gurmukhi MN" panose="02020600050405020304" pitchFamily="18" charset="0"/>
              </a:rPr>
              <a:t>Annual Meeting 2020-2021 | Resilience</a:t>
            </a:r>
          </a:p>
        </p:txBody>
      </p:sp>
    </p:spTree>
    <p:extLst>
      <p:ext uri="{BB962C8B-B14F-4D97-AF65-F5344CB8AC3E}">
        <p14:creationId xmlns:p14="http://schemas.microsoft.com/office/powerpoint/2010/main" val="2571662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B29CA-B6CA-914F-8B80-DF2591243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7" r="9562" b="4891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E2D3F-D51F-DF42-82AD-BE0066DAA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0" r="5000"/>
          <a:stretch/>
        </p:blipFill>
        <p:spPr>
          <a:xfrm>
            <a:off x="10774016" y="0"/>
            <a:ext cx="1417983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E76F70-4DD0-2C47-A910-A0A586DCA574}"/>
              </a:ext>
            </a:extLst>
          </p:cNvPr>
          <p:cNvSpPr txBox="1"/>
          <p:nvPr userDrawn="1"/>
        </p:nvSpPr>
        <p:spPr>
          <a:xfrm>
            <a:off x="7301948" y="6338725"/>
            <a:ext cx="3299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88A0"/>
                </a:solidFill>
                <a:latin typeface="DIN Condensed" pitchFamily="2" charset="0"/>
                <a:ea typeface="Mensch Mensch Bold Inline" panose="02000000000000000000" pitchFamily="2" charset="0"/>
                <a:cs typeface="Gurmukhi MN" panose="02020600050405020304" pitchFamily="18" charset="0"/>
              </a:rPr>
              <a:t>Annual Meeting 2020-2021 | Resilience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F2DED9-4DC2-A443-961C-FFACE5CD94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9" t="22479" b="14961"/>
          <a:stretch/>
        </p:blipFill>
        <p:spPr>
          <a:xfrm>
            <a:off x="0" y="0"/>
            <a:ext cx="5791199" cy="68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89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8693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168713"/>
            <a:ext cx="10515600" cy="2437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2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50" r:id="rId3"/>
    <p:sldLayoutId id="2147483652" r:id="rId4"/>
    <p:sldLayoutId id="2147483654" r:id="rId5"/>
    <p:sldLayoutId id="2147483663" r:id="rId6"/>
    <p:sldLayoutId id="2147483658" r:id="rId7"/>
    <p:sldLayoutId id="2147483660" r:id="rId8"/>
    <p:sldLayoutId id="2147483664" r:id="rId9"/>
    <p:sldLayoutId id="2147483661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D436C23-BCF8-3E42-BA32-338639DF9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65" y="0"/>
            <a:ext cx="12230965" cy="68799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8846CF-A89F-DC4E-9E0E-09FE51553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182" y="887895"/>
            <a:ext cx="3266108" cy="12674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EB0954-34A2-2E4A-BE4E-B0DA7C70C6A6}"/>
              </a:ext>
            </a:extLst>
          </p:cNvPr>
          <p:cNvSpPr txBox="1"/>
          <p:nvPr/>
        </p:nvSpPr>
        <p:spPr>
          <a:xfrm>
            <a:off x="3464461" y="2877322"/>
            <a:ext cx="720354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0" dirty="0">
                <a:latin typeface="Winlove" panose="02000600000000000000" pitchFamily="2" charset="0"/>
                <a:ea typeface="STXingkai" panose="02010800040101010101" pitchFamily="2" charset="-122"/>
                <a:cs typeface="Gurmukhi MN" panose="02020600050405020304" pitchFamily="18" charset="0"/>
              </a:rPr>
              <a:t>esilience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FE67DD-5E94-8047-A7A3-224D5E033EFB}"/>
              </a:ext>
            </a:extLst>
          </p:cNvPr>
          <p:cNvSpPr txBox="1"/>
          <p:nvPr/>
        </p:nvSpPr>
        <p:spPr>
          <a:xfrm>
            <a:off x="4560823" y="2713760"/>
            <a:ext cx="2436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DIN Condensed" pitchFamily="2" charset="0"/>
                <a:ea typeface="Mensch Mensch Bold Inline" panose="02000000000000000000" pitchFamily="2" charset="0"/>
                <a:cs typeface="Gurmukhi MN" panose="02020600050405020304" pitchFamily="18" charset="0"/>
              </a:rPr>
              <a:t>a year of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602D12-C739-7E41-A170-A3218CF5B1B9}"/>
              </a:ext>
            </a:extLst>
          </p:cNvPr>
          <p:cNvSpPr/>
          <p:nvPr/>
        </p:nvSpPr>
        <p:spPr>
          <a:xfrm>
            <a:off x="53799" y="2749935"/>
            <a:ext cx="4309193" cy="2785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500" dirty="0">
                <a:latin typeface="Winlove" panose="02000600000000000000" pitchFamily="2" charset="0"/>
                <a:ea typeface="STXingkai" panose="02010800040101010101" pitchFamily="2" charset="-122"/>
                <a:cs typeface="Gurmukhi MN" panose="02020600050405020304" pitchFamily="18" charset="0"/>
              </a:rPr>
              <a:t>R</a:t>
            </a:r>
            <a:endParaRPr lang="en-US" sz="175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35CD2C-8C91-B944-847F-CD93A8799440}"/>
              </a:ext>
            </a:extLst>
          </p:cNvPr>
          <p:cNvSpPr txBox="1"/>
          <p:nvPr/>
        </p:nvSpPr>
        <p:spPr>
          <a:xfrm>
            <a:off x="4241733" y="6298968"/>
            <a:ext cx="6162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DIN Condensed" pitchFamily="2" charset="0"/>
                <a:ea typeface="Mensch Mensch Bold Inline" panose="02000000000000000000" pitchFamily="2" charset="0"/>
                <a:cs typeface="Gurmukhi MN" panose="02020600050405020304" pitchFamily="18" charset="0"/>
              </a:rPr>
              <a:t>Annual Meeting 2020-2021</a:t>
            </a:r>
          </a:p>
        </p:txBody>
      </p:sp>
    </p:spTree>
    <p:extLst>
      <p:ext uri="{BB962C8B-B14F-4D97-AF65-F5344CB8AC3E}">
        <p14:creationId xmlns:p14="http://schemas.microsoft.com/office/powerpoint/2010/main" val="2209666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0774A93-930A-534D-918F-B6F9C260A4BB}"/>
              </a:ext>
            </a:extLst>
          </p:cNvPr>
          <p:cNvSpPr txBox="1">
            <a:spLocks/>
          </p:cNvSpPr>
          <p:nvPr/>
        </p:nvSpPr>
        <p:spPr>
          <a:xfrm>
            <a:off x="105525" y="4649652"/>
            <a:ext cx="9427631" cy="17720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chemeClr val="bg1"/>
                </a:solidFill>
                <a:latin typeface="Winlove" panose="020006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DevelopmentReport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285D837-791F-C347-B6EA-A069CD60354F}"/>
              </a:ext>
            </a:extLst>
          </p:cNvPr>
          <p:cNvSpPr txBox="1">
            <a:spLocks/>
          </p:cNvSpPr>
          <p:nvPr/>
        </p:nvSpPr>
        <p:spPr>
          <a:xfrm>
            <a:off x="1285959" y="4002155"/>
            <a:ext cx="6483668" cy="1096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Lisa </a:t>
            </a:r>
            <a:r>
              <a:rPr lang="en-US" dirty="0" err="1">
                <a:solidFill>
                  <a:schemeClr val="bg1"/>
                </a:solidFill>
              </a:rPr>
              <a:t>Hanneman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YS Development Director</a:t>
            </a:r>
          </a:p>
        </p:txBody>
      </p:sp>
    </p:spTree>
    <p:extLst>
      <p:ext uri="{BB962C8B-B14F-4D97-AF65-F5344CB8AC3E}">
        <p14:creationId xmlns:p14="http://schemas.microsoft.com/office/powerpoint/2010/main" val="157432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266123" y="2229741"/>
            <a:ext cx="6520068" cy="115611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Events were greatly impacted, but individual donations experienced growth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173ECD-867F-C24F-8A86-8A111CC49492}"/>
              </a:ext>
            </a:extLst>
          </p:cNvPr>
          <p:cNvSpPr txBox="1"/>
          <p:nvPr/>
        </p:nvSpPr>
        <p:spPr>
          <a:xfrm>
            <a:off x="2266123" y="1253320"/>
            <a:ext cx="866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1D1"/>
                </a:solidFill>
                <a:latin typeface="Futura Medium" panose="020B0500000000000000" pitchFamily="34" charset="0"/>
                <a:cs typeface="Arial" panose="020B0604020202020204" pitchFamily="34" charset="0"/>
              </a:rPr>
              <a:t>Fundraising Highlights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12C148-0610-994D-B706-0DA4F786BE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713509"/>
              </p:ext>
            </p:extLst>
          </p:nvPr>
        </p:nvGraphicFramePr>
        <p:xfrm>
          <a:off x="2266123" y="3531279"/>
          <a:ext cx="8664729" cy="1623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8243">
                  <a:extLst>
                    <a:ext uri="{9D8B030D-6E8A-4147-A177-3AD203B41FA5}">
                      <a16:colId xmlns:a16="http://schemas.microsoft.com/office/drawing/2014/main" val="3482762769"/>
                    </a:ext>
                  </a:extLst>
                </a:gridCol>
                <a:gridCol w="2888243">
                  <a:extLst>
                    <a:ext uri="{9D8B030D-6E8A-4147-A177-3AD203B41FA5}">
                      <a16:colId xmlns:a16="http://schemas.microsoft.com/office/drawing/2014/main" val="1903437832"/>
                    </a:ext>
                  </a:extLst>
                </a:gridCol>
                <a:gridCol w="2888243">
                  <a:extLst>
                    <a:ext uri="{9D8B030D-6E8A-4147-A177-3AD203B41FA5}">
                      <a16:colId xmlns:a16="http://schemas.microsoft.com/office/drawing/2014/main" val="1048309764"/>
                    </a:ext>
                  </a:extLst>
                </a:gridCol>
              </a:tblGrid>
              <a:tr h="617756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Limited In-Person Event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9B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Virtual Event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9B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Revenue Recovery Event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104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Golf Outing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8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Pride Event</a:t>
                      </a:r>
                    </a:p>
                    <a:p>
                      <a:r>
                        <a:rPr lang="en-US" sz="2000" dirty="0"/>
                        <a:t>Spring Gala</a:t>
                      </a:r>
                    </a:p>
                    <a:p>
                      <a:r>
                        <a:rPr lang="en-US" sz="2000" dirty="0"/>
                        <a:t>Chili Cook-off &amp; Trivia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8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Holiday Variety Show</a:t>
                      </a:r>
                    </a:p>
                    <a:p>
                      <a:r>
                        <a:rPr lang="en-US" sz="2000" dirty="0"/>
                        <a:t>Window Painting Project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9E8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662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738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9E147B-25D1-1C49-9D6F-1435CCAE795C}"/>
              </a:ext>
            </a:extLst>
          </p:cNvPr>
          <p:cNvSpPr txBox="1"/>
          <p:nvPr/>
        </p:nvSpPr>
        <p:spPr>
          <a:xfrm>
            <a:off x="2058657" y="789644"/>
            <a:ext cx="866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1D1"/>
                </a:solidFill>
                <a:latin typeface="Futura Medium" panose="020B0500000000000000" pitchFamily="34" charset="0"/>
                <a:cs typeface="Arial" panose="020B0604020202020204" pitchFamily="34" charset="0"/>
              </a:rPr>
              <a:t>Volunteers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513DBC-3110-8745-BBD6-2683D9547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502" y="1965960"/>
            <a:ext cx="698500" cy="7112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31F7DE-EB64-B345-BAAF-4A1F45730998}"/>
              </a:ext>
            </a:extLst>
          </p:cNvPr>
          <p:cNvSpPr/>
          <p:nvPr/>
        </p:nvSpPr>
        <p:spPr>
          <a:xfrm>
            <a:off x="3260034" y="1965960"/>
            <a:ext cx="8322366" cy="3421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Developed on-site and off-site volunteer opportunities to take advantage of volunteer’s available time and talents</a:t>
            </a:r>
          </a:p>
          <a:p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Holiday Gift program and Study Buddies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2900"/>
              </a:spcBef>
            </a:pPr>
            <a:r>
              <a:rPr lang="en-US" sz="2400" b="1" dirty="0">
                <a:solidFill>
                  <a:srgbClr val="56C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100+ volunteers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helped with our 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Window Painting Project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share joy and brighten Glenview in May</a:t>
            </a:r>
          </a:p>
          <a:p>
            <a:pPr>
              <a:spcBef>
                <a:spcPts val="29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Volunteers have been invited back into the building and limited groups started scheduling opportunities to help</a:t>
            </a:r>
          </a:p>
        </p:txBody>
      </p:sp>
    </p:spTree>
    <p:extLst>
      <p:ext uri="{BB962C8B-B14F-4D97-AF65-F5344CB8AC3E}">
        <p14:creationId xmlns:p14="http://schemas.microsoft.com/office/powerpoint/2010/main" val="2467848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5D56108-8611-604A-8BA6-118225ADBC66}"/>
              </a:ext>
            </a:extLst>
          </p:cNvPr>
          <p:cNvSpPr txBox="1">
            <a:spLocks/>
          </p:cNvSpPr>
          <p:nvPr/>
        </p:nvSpPr>
        <p:spPr>
          <a:xfrm>
            <a:off x="4120931" y="1984002"/>
            <a:ext cx="5062825" cy="226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chemeClr val="bg1"/>
                </a:solidFill>
                <a:latin typeface="Winlove" panose="020006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Recognition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D9AE46-2479-D84A-8EF2-3581EFEEB62B}"/>
              </a:ext>
            </a:extLst>
          </p:cNvPr>
          <p:cNvSpPr txBox="1">
            <a:spLocks/>
          </p:cNvSpPr>
          <p:nvPr/>
        </p:nvSpPr>
        <p:spPr>
          <a:xfrm>
            <a:off x="5297515" y="3604589"/>
            <a:ext cx="6019842" cy="1484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National Charity League (NCL)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2021 Volunteer Award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3E4247E-C532-3448-9E95-FE4EA4170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0392" y="4837638"/>
            <a:ext cx="4796460" cy="76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76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5.googleusercontent.com/8OwPslkx_IQj5_9hP7XL6eONVFlztC8iaVWpW_N8VGpPslwsstwBvAj--z5Fz9kIho7LbbqriU8yX6anaZ4EHlN8aH88GEfCEU_-1vacf1MJA7bd8P0fh-XEpEJkvEKW5nJcFPAPYmim113iKg=s0">
            <a:extLst>
              <a:ext uri="{FF2B5EF4-FFF2-40B4-BE49-F238E27FC236}">
                <a16:creationId xmlns:a16="http://schemas.microsoft.com/office/drawing/2014/main" id="{33A50674-4364-D442-9C69-47025E47C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t="2600" r="3192" b="4728"/>
          <a:stretch/>
        </p:blipFill>
        <p:spPr bwMode="auto">
          <a:xfrm>
            <a:off x="145774" y="205409"/>
            <a:ext cx="7076661" cy="51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6.googleusercontent.com/DFJCbvlHaTy2yEArfdNzEiLYT01NfAJkAHSD4hLQWZ-7SK60zjlxYg6c6GWcvk9-rGz5hIDVl2ypdiI0rHcosMOCcGNhxpKbRNIQNJGcimb847g-cMHPUoPoDhB9AWQzfbsc6bS_WWuhav4A3w=s0">
            <a:extLst>
              <a:ext uri="{FF2B5EF4-FFF2-40B4-BE49-F238E27FC236}">
                <a16:creationId xmlns:a16="http://schemas.microsoft.com/office/drawing/2014/main" id="{7771CD37-2B89-DF42-859A-71A73BEF95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3" r="21989"/>
          <a:stretch/>
        </p:blipFill>
        <p:spPr bwMode="auto">
          <a:xfrm>
            <a:off x="7391080" y="205410"/>
            <a:ext cx="4641894" cy="519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20F0347-6F4B-DA4C-A269-C8DD91C63753}"/>
              </a:ext>
            </a:extLst>
          </p:cNvPr>
          <p:cNvSpPr/>
          <p:nvPr/>
        </p:nvSpPr>
        <p:spPr>
          <a:xfrm>
            <a:off x="357808" y="5936147"/>
            <a:ext cx="6096000" cy="7463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Charity League (NCL)</a:t>
            </a:r>
          </a:p>
          <a:p>
            <a:r>
              <a:rPr lang="en-US" sz="1050" dirty="0">
                <a:solidFill>
                  <a:srgbClr val="0088A0"/>
                </a:solidFill>
                <a:latin typeface="Arial" panose="020B0604020202020204" pitchFamily="34" charset="0"/>
              </a:rPr>
              <a:t> </a:t>
            </a:r>
            <a:endParaRPr lang="en-US" dirty="0">
              <a:effectLst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05841F9-6A2F-A846-82F4-F77BE3A6F8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79053" y="557186"/>
            <a:ext cx="4796460" cy="76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10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5D56108-8611-604A-8BA6-118225ADBC66}"/>
              </a:ext>
            </a:extLst>
          </p:cNvPr>
          <p:cNvSpPr txBox="1">
            <a:spLocks/>
          </p:cNvSpPr>
          <p:nvPr/>
        </p:nvSpPr>
        <p:spPr>
          <a:xfrm>
            <a:off x="4120931" y="1984002"/>
            <a:ext cx="5062825" cy="22605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chemeClr val="bg1"/>
                </a:solidFill>
                <a:latin typeface="Winlove" panose="020006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Recognition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D9AE46-2479-D84A-8EF2-3581EFEEB62B}"/>
              </a:ext>
            </a:extLst>
          </p:cNvPr>
          <p:cNvSpPr txBox="1">
            <a:spLocks/>
          </p:cNvSpPr>
          <p:nvPr/>
        </p:nvSpPr>
        <p:spPr>
          <a:xfrm>
            <a:off x="5297515" y="3604589"/>
            <a:ext cx="6019842" cy="1484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Making Life Better (MLB)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2021 Corporate Sponsor Award</a:t>
            </a:r>
          </a:p>
        </p:txBody>
      </p:sp>
      <p:pic>
        <p:nvPicPr>
          <p:cNvPr id="5" name="Picture 6" descr="https://lh5.googleusercontent.com/gbIKHW0K5Pff8oKh7itpe7pHMbfB59e-bZAkoCWxBXq4WSYMX0ATnQ-TVKzlBBBabIkwmN3DJAvnDXHGXJgOh1aMGmkCDHaO38zixoiwuhUaSxGKNMgrypOQmEveDTYGeu0VKX0r99SXv3TAlA=s0">
            <a:extLst>
              <a:ext uri="{FF2B5EF4-FFF2-40B4-BE49-F238E27FC236}">
                <a16:creationId xmlns:a16="http://schemas.microsoft.com/office/drawing/2014/main" id="{9CA37941-AF82-6B42-84A9-145426492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91" y="4724921"/>
            <a:ext cx="1661975" cy="147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785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R_yafmTT7B2TY3BvjmK_j9i60SqMRxalYg8eY2oVec6fnTjvL1gih8ZRwED43orjSnl_LaWdR3bFxQb930JQgYc2vZtbFgeOK0spxGDchZRoHdphvMQBh-5Lb21-1v-jTLMn8xBWk15G_bsCNw=s0">
            <a:extLst>
              <a:ext uri="{FF2B5EF4-FFF2-40B4-BE49-F238E27FC236}">
                <a16:creationId xmlns:a16="http://schemas.microsoft.com/office/drawing/2014/main" id="{85860D70-178B-9B47-8F98-AB0B6833F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6" r="18526"/>
          <a:stretch/>
        </p:blipFill>
        <p:spPr bwMode="auto">
          <a:xfrm>
            <a:off x="148797" y="159025"/>
            <a:ext cx="5199949" cy="530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lh6.googleusercontent.com/N5BRP0TNaO3cu1Pjju2MagiHsYCRWfIURxrraV12Vy7px4KETXR4jtZ4XiT5KvNodVb51WgGX_FTn1jOyglu0wm0Zs301IaAPWZ37xdorFBf7_0bH8OgEMWzqQslatcSBZ4IX3gpryV_Q9PWqA=s0">
            <a:extLst>
              <a:ext uri="{FF2B5EF4-FFF2-40B4-BE49-F238E27FC236}">
                <a16:creationId xmlns:a16="http://schemas.microsoft.com/office/drawing/2014/main" id="{62BAE899-C338-9647-B980-0254FC0CC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4" t="21960" r="24991" b="38754"/>
          <a:stretch/>
        </p:blipFill>
        <p:spPr bwMode="auto">
          <a:xfrm>
            <a:off x="9414175" y="2883999"/>
            <a:ext cx="2618800" cy="25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h5.googleusercontent.com/qOMJ04Kuu33k-cjUeM7DX3cZ1iFx3W-6OvOmVqANZ9JRa9vM4dPZt_9PLm4ZqnE2V40HbeReNU-l2_Bitn9WDyLmUUYK8V9Vs7WpTlUm3t6kPqlqckoB-tDsGGxLS9VSalQUG5jjyEZ90flpGg=s0">
            <a:extLst>
              <a:ext uri="{FF2B5EF4-FFF2-40B4-BE49-F238E27FC236}">
                <a16:creationId xmlns:a16="http://schemas.microsoft.com/office/drawing/2014/main" id="{3658365F-C146-8F49-902F-0E946F85AD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5" r="24711"/>
          <a:stretch/>
        </p:blipFill>
        <p:spPr bwMode="auto">
          <a:xfrm>
            <a:off x="5512904" y="159025"/>
            <a:ext cx="3737113" cy="530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https://lh6.googleusercontent.com/N5BRP0TNaO3cu1Pjju2MagiHsYCRWfIURxrraV12Vy7px4KETXR4jtZ4XiT5KvNodVb51WgGX_FTn1jOyglu0wm0Zs301IaAPWZ37xdorFBf7_0bH8OgEMWzqQslatcSBZ4IX3gpryV_Q9PWqA=s0">
            <a:extLst>
              <a:ext uri="{FF2B5EF4-FFF2-40B4-BE49-F238E27FC236}">
                <a16:creationId xmlns:a16="http://schemas.microsoft.com/office/drawing/2014/main" id="{F7CB30BB-7596-5147-923F-AAA992FDC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9" t="17879" r="51616" b="42835"/>
          <a:stretch/>
        </p:blipFill>
        <p:spPr bwMode="auto">
          <a:xfrm>
            <a:off x="9414174" y="159026"/>
            <a:ext cx="2618800" cy="25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CD2C71-2526-E247-8E13-7BC013FE343B}"/>
              </a:ext>
            </a:extLst>
          </p:cNvPr>
          <p:cNvSpPr/>
          <p:nvPr/>
        </p:nvSpPr>
        <p:spPr>
          <a:xfrm>
            <a:off x="201805" y="5936147"/>
            <a:ext cx="6732105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Life Better Glenview (MLB)</a:t>
            </a:r>
          </a:p>
          <a:p>
            <a:r>
              <a:rPr lang="en-US" sz="1050" dirty="0">
                <a:solidFill>
                  <a:srgbClr val="0088A0"/>
                </a:solidFill>
                <a:latin typeface="Arial" panose="020B0604020202020204" pitchFamily="34" charset="0"/>
              </a:rPr>
              <a:t> </a:t>
            </a:r>
            <a:endParaRPr lang="en-US" dirty="0">
              <a:effectLst/>
            </a:endParaRPr>
          </a:p>
        </p:txBody>
      </p:sp>
      <p:pic>
        <p:nvPicPr>
          <p:cNvPr id="2054" name="Picture 6" descr="https://lh5.googleusercontent.com/gbIKHW0K5Pff8oKh7itpe7pHMbfB59e-bZAkoCWxBXq4WSYMX0ATnQ-TVKzlBBBabIkwmN3DJAvnDXHGXJgOh1aMGmkCDHaO38zixoiwuhUaSxGKNMgrypOQmEveDTYGeu0VKX0r99SXv3TAlA=s0">
            <a:extLst>
              <a:ext uri="{FF2B5EF4-FFF2-40B4-BE49-F238E27FC236}">
                <a16:creationId xmlns:a16="http://schemas.microsoft.com/office/drawing/2014/main" id="{6767766B-E9B5-CB4B-8B88-791C9854D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365" y="4724921"/>
            <a:ext cx="1661975" cy="147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211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82434B-B055-494D-9AD3-347D2A88A68D}"/>
              </a:ext>
            </a:extLst>
          </p:cNvPr>
          <p:cNvSpPr txBox="1">
            <a:spLocks/>
          </p:cNvSpPr>
          <p:nvPr/>
        </p:nvSpPr>
        <p:spPr>
          <a:xfrm>
            <a:off x="383821" y="2778208"/>
            <a:ext cx="9427631" cy="17720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 err="1">
                <a:solidFill>
                  <a:schemeClr val="bg1"/>
                </a:solidFill>
                <a:latin typeface="Winlove" panose="020006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ClinicalReport</a:t>
            </a:r>
            <a:endParaRPr lang="en-US" sz="6600" dirty="0">
              <a:solidFill>
                <a:schemeClr val="bg1"/>
              </a:solidFill>
              <a:latin typeface="Winlove" panose="02000600000000000000" pitchFamily="2" charset="0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0EDA8F-9471-194D-ABF7-A47330CCB076}"/>
              </a:ext>
            </a:extLst>
          </p:cNvPr>
          <p:cNvSpPr txBox="1">
            <a:spLocks/>
          </p:cNvSpPr>
          <p:nvPr/>
        </p:nvSpPr>
        <p:spPr>
          <a:xfrm>
            <a:off x="1564255" y="4227442"/>
            <a:ext cx="6483668" cy="1096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Jeni Brickman, MSW, LCSW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YS Clinical Director</a:t>
            </a:r>
          </a:p>
        </p:txBody>
      </p:sp>
    </p:spTree>
    <p:extLst>
      <p:ext uri="{BB962C8B-B14F-4D97-AF65-F5344CB8AC3E}">
        <p14:creationId xmlns:p14="http://schemas.microsoft.com/office/powerpoint/2010/main" val="1872651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595ED722-C105-C84D-92EE-47BCE0DCB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64" y="71022"/>
            <a:ext cx="7226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5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0A2A7B9-3712-CA4D-83F5-8E7F4AF7B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379" y="0"/>
            <a:ext cx="72263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BA29A80-D761-1545-8143-B8F549470354}"/>
              </a:ext>
            </a:extLst>
          </p:cNvPr>
          <p:cNvSpPr/>
          <p:nvPr/>
        </p:nvSpPr>
        <p:spPr>
          <a:xfrm>
            <a:off x="3450865" y="5099638"/>
            <a:ext cx="4314910" cy="34624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50" spc="150" dirty="0">
                <a:solidFill>
                  <a:srgbClr val="4E2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number of therapy groups</a:t>
            </a:r>
          </a:p>
        </p:txBody>
      </p:sp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4BE18CC7-0E1C-E24D-8066-347CF7B70DBA}"/>
              </a:ext>
            </a:extLst>
          </p:cNvPr>
          <p:cNvSpPr/>
          <p:nvPr/>
        </p:nvSpPr>
        <p:spPr>
          <a:xfrm flipV="1">
            <a:off x="3232204" y="1974574"/>
            <a:ext cx="3075829" cy="689109"/>
          </a:xfrm>
          <a:prstGeom prst="snip1Rect">
            <a:avLst>
              <a:gd name="adj" fmla="val 2620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886996-7CA5-CF47-B405-B68046A7AFA3}"/>
              </a:ext>
            </a:extLst>
          </p:cNvPr>
          <p:cNvSpPr/>
          <p:nvPr/>
        </p:nvSpPr>
        <p:spPr>
          <a:xfrm>
            <a:off x="3205700" y="1903629"/>
            <a:ext cx="29168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spc="150" dirty="0">
                <a:solidFill>
                  <a:srgbClr val="4E23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$278,000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E7B808-0839-D143-BA90-7623D0600DF1}"/>
              </a:ext>
            </a:extLst>
          </p:cNvPr>
          <p:cNvCxnSpPr>
            <a:cxnSpLocks/>
          </p:cNvCxnSpPr>
          <p:nvPr/>
        </p:nvCxnSpPr>
        <p:spPr>
          <a:xfrm flipH="1">
            <a:off x="2928730" y="2663683"/>
            <a:ext cx="3193774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6E9739B5-4331-D44E-89AB-DE978B47F4AA}"/>
              </a:ext>
            </a:extLst>
          </p:cNvPr>
          <p:cNvSpPr/>
          <p:nvPr/>
        </p:nvSpPr>
        <p:spPr>
          <a:xfrm>
            <a:off x="2771379" y="2531165"/>
            <a:ext cx="250117" cy="250117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82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D5F15-3DB1-F443-8286-8766A9DDBA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7895" y="2517360"/>
            <a:ext cx="8135938" cy="1325563"/>
          </a:xfrm>
        </p:spPr>
        <p:txBody>
          <a:bodyPr/>
          <a:lstStyle/>
          <a:p>
            <a:pPr algn="l"/>
            <a:r>
              <a:rPr lang="en-US" sz="10000" dirty="0">
                <a:solidFill>
                  <a:schemeClr val="bg1"/>
                </a:solidFill>
                <a:latin typeface="Winlove" panose="020006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3D097-A3D4-5F4A-BEB3-D0719391D6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49017" y="3617637"/>
            <a:ext cx="6157912" cy="19621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Amy O’Leary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Executive Director</a:t>
            </a:r>
          </a:p>
        </p:txBody>
      </p:sp>
    </p:spTree>
    <p:extLst>
      <p:ext uri="{BB962C8B-B14F-4D97-AF65-F5344CB8AC3E}">
        <p14:creationId xmlns:p14="http://schemas.microsoft.com/office/powerpoint/2010/main" val="3173775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981460-87F1-EB41-B5F2-1A54E829875B}"/>
              </a:ext>
            </a:extLst>
          </p:cNvPr>
          <p:cNvSpPr/>
          <p:nvPr/>
        </p:nvSpPr>
        <p:spPr>
          <a:xfrm>
            <a:off x="1669773" y="1281431"/>
            <a:ext cx="724894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1439 		5901 </a:t>
            </a: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therapy sessions</a:t>
            </a:r>
            <a:endParaRPr lang="en-US" sz="2400" dirty="0"/>
          </a:p>
          <a:p>
            <a:br>
              <a:rPr lang="en-US" dirty="0"/>
            </a:b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After school groups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grew from</a:t>
            </a:r>
          </a:p>
          <a:p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communities     </a:t>
            </a:r>
            <a:r>
              <a:rPr lang="en-US" sz="2400" dirty="0"/>
              <a:t>	 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5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communities!</a:t>
            </a:r>
            <a:endParaRPr lang="en-US" sz="2400" dirty="0"/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 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Social Skills Group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Then = 3 social skills groups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Now = 4 social skills groups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2 process groups and a DBT group</a:t>
            </a:r>
            <a:endParaRPr lang="en-US" sz="2000" dirty="0"/>
          </a:p>
          <a:p>
            <a:endParaRPr lang="en-US" dirty="0"/>
          </a:p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Pride Program</a:t>
            </a:r>
          </a:p>
          <a:p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From nothing to thriving in less than 5 years!</a:t>
            </a:r>
          </a:p>
          <a:p>
            <a:r>
              <a:rPr lang="en-US" sz="2000" b="1" dirty="0">
                <a:solidFill>
                  <a:srgbClr val="7030A0"/>
                </a:solidFill>
                <a:latin typeface="Calibri" panose="020F0502020204030204" pitchFamily="34" charset="0"/>
              </a:rPr>
              <a:t>prideSUPPORT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was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2.5x higher than last year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In FY2021 we had </a:t>
            </a: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2x the group intakes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for program participants</a:t>
            </a:r>
            <a:endParaRPr lang="en-US" sz="2000" dirty="0"/>
          </a:p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Our pride program is currently running 5 support groups</a:t>
            </a:r>
            <a:endParaRPr lang="en-US" sz="2000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E7555-E8FE-8E4E-9EAA-77FE051F73E9}"/>
              </a:ext>
            </a:extLst>
          </p:cNvPr>
          <p:cNvSpPr txBox="1"/>
          <p:nvPr/>
        </p:nvSpPr>
        <p:spPr>
          <a:xfrm>
            <a:off x="1603513" y="450434"/>
            <a:ext cx="8664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Futura Medium" panose="020B0500000000000000" pitchFamily="34" charset="0"/>
                <a:cs typeface="Arial" panose="020B0604020202020204" pitchFamily="34" charset="0"/>
              </a:rPr>
              <a:t>Watch us grow!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B2B5C5D-8C86-D247-8EF4-3A542FE2C2F9}"/>
              </a:ext>
            </a:extLst>
          </p:cNvPr>
          <p:cNvCxnSpPr>
            <a:cxnSpLocks/>
          </p:cNvCxnSpPr>
          <p:nvPr/>
        </p:nvCxnSpPr>
        <p:spPr>
          <a:xfrm>
            <a:off x="2504661" y="1510748"/>
            <a:ext cx="1007165" cy="0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FE7DBE-1541-A14A-94DB-D7893F331937}"/>
              </a:ext>
            </a:extLst>
          </p:cNvPr>
          <p:cNvCxnSpPr>
            <a:cxnSpLocks/>
          </p:cNvCxnSpPr>
          <p:nvPr/>
        </p:nvCxnSpPr>
        <p:spPr>
          <a:xfrm>
            <a:off x="3667593" y="2524541"/>
            <a:ext cx="848141" cy="0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D18D52B-8E66-A545-80B1-2CFE4436F60D}"/>
              </a:ext>
            </a:extLst>
          </p:cNvPr>
          <p:cNvSpPr/>
          <p:nvPr/>
        </p:nvSpPr>
        <p:spPr>
          <a:xfrm>
            <a:off x="1669773" y="6082745"/>
            <a:ext cx="2262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Futura Medium" panose="020B0500000000000000" pitchFamily="34" charset="0"/>
                <a:cs typeface="Arial" panose="020B0604020202020204" pitchFamily="34" charset="0"/>
              </a:rPr>
              <a:t>FY 2017 to FY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710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8566753-1BC1-1644-ABA3-0439B3B989EE}"/>
              </a:ext>
            </a:extLst>
          </p:cNvPr>
          <p:cNvSpPr/>
          <p:nvPr/>
        </p:nvSpPr>
        <p:spPr>
          <a:xfrm>
            <a:off x="1559436" y="2422973"/>
            <a:ext cx="2548470" cy="2548470"/>
          </a:xfrm>
          <a:prstGeom prst="rect">
            <a:avLst/>
          </a:prstGeom>
          <a:solidFill>
            <a:srgbClr val="00A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8FD175-FF70-AB42-8639-C6D27DA07DB7}"/>
              </a:ext>
            </a:extLst>
          </p:cNvPr>
          <p:cNvSpPr/>
          <p:nvPr/>
        </p:nvSpPr>
        <p:spPr>
          <a:xfrm>
            <a:off x="4189993" y="2422973"/>
            <a:ext cx="2548470" cy="254847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BA530E-FE9D-D349-955B-CE14D7BE3A0D}"/>
              </a:ext>
            </a:extLst>
          </p:cNvPr>
          <p:cNvSpPr/>
          <p:nvPr/>
        </p:nvSpPr>
        <p:spPr>
          <a:xfrm>
            <a:off x="6820550" y="2422973"/>
            <a:ext cx="2548470" cy="254847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1C9159-089D-A047-8AB4-6F5B067C18A3}"/>
              </a:ext>
            </a:extLst>
          </p:cNvPr>
          <p:cNvSpPr/>
          <p:nvPr/>
        </p:nvSpPr>
        <p:spPr>
          <a:xfrm>
            <a:off x="9451107" y="2422973"/>
            <a:ext cx="2548470" cy="25484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A9B3AB-3DBF-6B46-A3BE-FCEF3B8318BA}"/>
              </a:ext>
            </a:extLst>
          </p:cNvPr>
          <p:cNvSpPr/>
          <p:nvPr/>
        </p:nvSpPr>
        <p:spPr>
          <a:xfrm>
            <a:off x="2282007" y="5556254"/>
            <a:ext cx="3865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Outpatient therapists are also managing extremely intense caseloads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C23CC8-1172-F04A-8450-CF1EB5F78CA3}"/>
              </a:ext>
            </a:extLst>
          </p:cNvPr>
          <p:cNvSpPr txBox="1"/>
          <p:nvPr/>
        </p:nvSpPr>
        <p:spPr>
          <a:xfrm>
            <a:off x="1559436" y="1085635"/>
            <a:ext cx="3560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1D1"/>
                </a:solidFill>
                <a:latin typeface="Futura Medium" panose="020B0500000000000000" pitchFamily="34" charset="0"/>
                <a:cs typeface="Arial" panose="020B0604020202020204" pitchFamily="34" charset="0"/>
              </a:rPr>
              <a:t>Our Clients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7E694F-E7B4-E544-94B5-75DB63653535}"/>
              </a:ext>
            </a:extLst>
          </p:cNvPr>
          <p:cNvSpPr/>
          <p:nvPr/>
        </p:nvSpPr>
        <p:spPr>
          <a:xfrm>
            <a:off x="1674741" y="1781490"/>
            <a:ext cx="2621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Are struggling with: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38E634-549B-994A-8D9B-7A5F3A80EA98}"/>
              </a:ext>
            </a:extLst>
          </p:cNvPr>
          <p:cNvSpPr/>
          <p:nvPr/>
        </p:nvSpPr>
        <p:spPr>
          <a:xfrm>
            <a:off x="1822707" y="3864089"/>
            <a:ext cx="2276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Returning to social situations &amp; increases in social anxiety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63493A-870B-3044-8E8B-46D726C62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319" y="2653224"/>
            <a:ext cx="962703" cy="11209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2A0F66C-0695-E046-A3D5-B73EABD649F5}"/>
              </a:ext>
            </a:extLst>
          </p:cNvPr>
          <p:cNvSpPr/>
          <p:nvPr/>
        </p:nvSpPr>
        <p:spPr>
          <a:xfrm>
            <a:off x="4619513" y="3870163"/>
            <a:ext cx="16894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Feeling behind in school due to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e-learning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3F19C7-9DF8-B744-9458-B4CDF951D44E}"/>
              </a:ext>
            </a:extLst>
          </p:cNvPr>
          <p:cNvSpPr/>
          <p:nvPr/>
        </p:nvSpPr>
        <p:spPr>
          <a:xfrm>
            <a:off x="7009593" y="3864089"/>
            <a:ext cx="2276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Managing overscheduled lives after </a:t>
            </a:r>
            <a:r>
              <a:rPr lang="en-US" dirty="0" err="1">
                <a:solidFill>
                  <a:schemeClr val="bg1"/>
                </a:solidFill>
              </a:rPr>
              <a:t>Covid</a:t>
            </a:r>
            <a:r>
              <a:rPr lang="en-US" dirty="0">
                <a:solidFill>
                  <a:schemeClr val="bg1"/>
                </a:solidFill>
              </a:rPr>
              <a:t> slowdown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A3546D-727F-BB47-9F88-602B9DCA0BA8}"/>
              </a:ext>
            </a:extLst>
          </p:cNvPr>
          <p:cNvSpPr/>
          <p:nvPr/>
        </p:nvSpPr>
        <p:spPr>
          <a:xfrm>
            <a:off x="9623489" y="3864089"/>
            <a:ext cx="2276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Long waits for psychiatric care &amp; medication </a:t>
            </a:r>
            <a:r>
              <a:rPr lang="en-US" dirty="0" err="1">
                <a:solidFill>
                  <a:schemeClr val="bg1"/>
                </a:solidFill>
              </a:rPr>
              <a:t>evals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6E335F4-7058-4544-9992-6871FCEE8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789" y="2787374"/>
            <a:ext cx="1155700" cy="9652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6717579-ABCB-3D45-91C4-EB7058C08F5B}"/>
              </a:ext>
            </a:extLst>
          </p:cNvPr>
          <p:cNvSpPr/>
          <p:nvPr/>
        </p:nvSpPr>
        <p:spPr>
          <a:xfrm>
            <a:off x="1905961" y="5463920"/>
            <a:ext cx="3882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B1D1"/>
                </a:solidFill>
                <a:latin typeface="Futura Medium" panose="020B0500000000000000" pitchFamily="34" charset="0"/>
                <a:cs typeface="Arial" panose="020B0604020202020204" pitchFamily="34" charset="0"/>
              </a:rPr>
              <a:t>!</a:t>
            </a:r>
            <a:endParaRPr lang="en-US" sz="48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22E906-3662-FD49-8D52-FBC91FDA0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042" y="2800626"/>
            <a:ext cx="1079500" cy="965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35751B5-3773-A14F-8717-18B1D857A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6512" y="2775226"/>
            <a:ext cx="9398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28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7AC69E-0F8F-2D45-ADE3-632FDAD5F59F}"/>
              </a:ext>
            </a:extLst>
          </p:cNvPr>
          <p:cNvSpPr/>
          <p:nvPr/>
        </p:nvSpPr>
        <p:spPr>
          <a:xfrm>
            <a:off x="1583983" y="3611859"/>
            <a:ext cx="2548470" cy="1359583"/>
          </a:xfrm>
          <a:prstGeom prst="rect">
            <a:avLst/>
          </a:prstGeom>
          <a:solidFill>
            <a:srgbClr val="00A9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00DFC2-B5C6-B546-9F17-F67658269E70}"/>
              </a:ext>
            </a:extLst>
          </p:cNvPr>
          <p:cNvSpPr/>
          <p:nvPr/>
        </p:nvSpPr>
        <p:spPr>
          <a:xfrm>
            <a:off x="4214540" y="3611859"/>
            <a:ext cx="2548470" cy="135958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E20D5E-CC83-7B49-BDF6-C71DB7747BAD}"/>
              </a:ext>
            </a:extLst>
          </p:cNvPr>
          <p:cNvSpPr/>
          <p:nvPr/>
        </p:nvSpPr>
        <p:spPr>
          <a:xfrm>
            <a:off x="6845097" y="3611859"/>
            <a:ext cx="2548470" cy="135958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F0EB79-8F0C-7245-955F-CAD6772BEAB7}"/>
              </a:ext>
            </a:extLst>
          </p:cNvPr>
          <p:cNvSpPr/>
          <p:nvPr/>
        </p:nvSpPr>
        <p:spPr>
          <a:xfrm>
            <a:off x="9475654" y="3611859"/>
            <a:ext cx="2548470" cy="13595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6D9AA2-2090-0247-991F-EC1CD6B59DFD}"/>
              </a:ext>
            </a:extLst>
          </p:cNvPr>
          <p:cNvSpPr txBox="1"/>
          <p:nvPr/>
        </p:nvSpPr>
        <p:spPr>
          <a:xfrm>
            <a:off x="1559436" y="1085635"/>
            <a:ext cx="3560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1D1"/>
                </a:solidFill>
                <a:latin typeface="Futura Medium" panose="020B0500000000000000" pitchFamily="34" charset="0"/>
                <a:cs typeface="Arial" panose="020B0604020202020204" pitchFamily="34" charset="0"/>
              </a:rPr>
              <a:t>Our Clients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E9D8B5-7D7E-D14B-B8B9-9C9995BCFBDD}"/>
              </a:ext>
            </a:extLst>
          </p:cNvPr>
          <p:cNvSpPr/>
          <p:nvPr/>
        </p:nvSpPr>
        <p:spPr>
          <a:xfrm>
            <a:off x="1674741" y="1781490"/>
            <a:ext cx="12706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Are also: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B82883-50E0-B44F-B453-2C1E03DBFEFC}"/>
              </a:ext>
            </a:extLst>
          </p:cNvPr>
          <p:cNvSpPr/>
          <p:nvPr/>
        </p:nvSpPr>
        <p:spPr>
          <a:xfrm>
            <a:off x="1720018" y="4002588"/>
            <a:ext cx="2276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Very happy to be back in the YS building!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E506F9-8DDC-0146-96ED-EECDAEBB5313}"/>
              </a:ext>
            </a:extLst>
          </p:cNvPr>
          <p:cNvSpPr/>
          <p:nvPr/>
        </p:nvSpPr>
        <p:spPr>
          <a:xfrm>
            <a:off x="4504361" y="3697208"/>
            <a:ext cx="21013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Pride Youth are feeling empowered to stay Radically Optimistic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A01251-2009-2F4A-9775-D0F0737E14C3}"/>
              </a:ext>
            </a:extLst>
          </p:cNvPr>
          <p:cNvSpPr/>
          <p:nvPr/>
        </p:nvSpPr>
        <p:spPr>
          <a:xfrm>
            <a:off x="7034140" y="3864089"/>
            <a:ext cx="2276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SAIL program now includes additional grade levels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75C516-F3B8-2F49-ACBB-6B136592BF99}"/>
              </a:ext>
            </a:extLst>
          </p:cNvPr>
          <p:cNvSpPr/>
          <p:nvPr/>
        </p:nvSpPr>
        <p:spPr>
          <a:xfrm>
            <a:off x="9608280" y="3666975"/>
            <a:ext cx="2376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More young people feel comfortable talking about mental health and ask for help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D4F00CA-511A-874D-9DAA-98B58BD20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229" y="2484048"/>
            <a:ext cx="1054100" cy="9271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6686416-9603-A54E-9104-7DE095C92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167" y="2484048"/>
            <a:ext cx="1054100" cy="9271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34249A8-B181-9E41-8C4C-FFB7B8767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2282" y="2484048"/>
            <a:ext cx="1054100" cy="9271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2DF7C6-8BD5-E942-99E5-6773B39A3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6335" y="2484048"/>
            <a:ext cx="10541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09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371B7F7-C71F-054A-A7B3-75CAAA7A0261}"/>
              </a:ext>
            </a:extLst>
          </p:cNvPr>
          <p:cNvSpPr/>
          <p:nvPr/>
        </p:nvSpPr>
        <p:spPr>
          <a:xfrm>
            <a:off x="1344316" y="1509870"/>
            <a:ext cx="8780345" cy="4584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000" dirty="0"/>
              <a:t>Continuing to adapt to virtual therapy</a:t>
            </a:r>
          </a:p>
          <a:p>
            <a:pPr>
              <a:lnSpc>
                <a:spcPct val="250000"/>
              </a:lnSpc>
            </a:pPr>
            <a:r>
              <a:rPr lang="en-US" sz="2000" dirty="0"/>
              <a:t>Clients in college are continuing services</a:t>
            </a:r>
          </a:p>
          <a:p>
            <a:pPr>
              <a:lnSpc>
                <a:spcPct val="250000"/>
              </a:lnSpc>
            </a:pPr>
            <a:r>
              <a:rPr lang="en-US" sz="2000" dirty="0"/>
              <a:t>Schedules are becoming increasingly complicated</a:t>
            </a:r>
          </a:p>
          <a:p>
            <a:pPr>
              <a:lnSpc>
                <a:spcPct val="250000"/>
              </a:lnSpc>
            </a:pPr>
            <a:r>
              <a:rPr lang="en-US" sz="2000" dirty="0"/>
              <a:t>Providing in person groups while maintaining safety precautions can be challenging </a:t>
            </a:r>
          </a:p>
          <a:p>
            <a:pPr>
              <a:lnSpc>
                <a:spcPct val="250000"/>
              </a:lnSpc>
            </a:pPr>
            <a:r>
              <a:rPr lang="en-US" sz="2000" dirty="0"/>
              <a:t>Increased anxiety, depression, behavioral incidents and substance use at school</a:t>
            </a:r>
          </a:p>
          <a:p>
            <a:pPr>
              <a:lnSpc>
                <a:spcPct val="250000"/>
              </a:lnSpc>
            </a:pPr>
            <a:r>
              <a:rPr lang="en-US" sz="2000" dirty="0"/>
              <a:t>Health and safeties have increased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4BCFE1-3ABF-A340-B2C0-D43AFCE016F2}"/>
              </a:ext>
            </a:extLst>
          </p:cNvPr>
          <p:cNvSpPr txBox="1"/>
          <p:nvPr/>
        </p:nvSpPr>
        <p:spPr>
          <a:xfrm>
            <a:off x="403412" y="678873"/>
            <a:ext cx="3560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1D1"/>
                </a:solidFill>
                <a:latin typeface="Futura Medium" panose="020B0500000000000000" pitchFamily="34" charset="0"/>
                <a:cs typeface="Arial" panose="020B0604020202020204" pitchFamily="34" charset="0"/>
              </a:rPr>
              <a:t>Our Staff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7C731159-FA46-B246-98FF-6BAAD5062283}"/>
              </a:ext>
            </a:extLst>
          </p:cNvPr>
          <p:cNvSpPr/>
          <p:nvPr/>
        </p:nvSpPr>
        <p:spPr>
          <a:xfrm>
            <a:off x="761220" y="1784276"/>
            <a:ext cx="583096" cy="490331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B09B8334-D67F-6741-89D3-CA7C6DA185DC}"/>
              </a:ext>
            </a:extLst>
          </p:cNvPr>
          <p:cNvSpPr/>
          <p:nvPr/>
        </p:nvSpPr>
        <p:spPr>
          <a:xfrm>
            <a:off x="761220" y="3298454"/>
            <a:ext cx="583096" cy="49033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EE3CA3D-018E-9045-A1D5-E9B8B7EDE063}"/>
              </a:ext>
            </a:extLst>
          </p:cNvPr>
          <p:cNvSpPr/>
          <p:nvPr/>
        </p:nvSpPr>
        <p:spPr>
          <a:xfrm>
            <a:off x="761220" y="4089695"/>
            <a:ext cx="583096" cy="49033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74B3B1B-E1DD-F044-B89F-CD5A70163540}"/>
              </a:ext>
            </a:extLst>
          </p:cNvPr>
          <p:cNvSpPr/>
          <p:nvPr/>
        </p:nvSpPr>
        <p:spPr>
          <a:xfrm>
            <a:off x="761220" y="4880936"/>
            <a:ext cx="583096" cy="49033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28B56E5-402C-3145-ACC7-A7684E4A7346}"/>
              </a:ext>
            </a:extLst>
          </p:cNvPr>
          <p:cNvSpPr/>
          <p:nvPr/>
        </p:nvSpPr>
        <p:spPr>
          <a:xfrm>
            <a:off x="761220" y="5603871"/>
            <a:ext cx="583096" cy="49033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93330702-4D5B-7442-BF65-8309719F3395}"/>
              </a:ext>
            </a:extLst>
          </p:cNvPr>
          <p:cNvSpPr/>
          <p:nvPr/>
        </p:nvSpPr>
        <p:spPr>
          <a:xfrm>
            <a:off x="761220" y="2549013"/>
            <a:ext cx="583096" cy="490331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46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D8D7A3-D45F-6040-99B3-8D080A4A506F}"/>
              </a:ext>
            </a:extLst>
          </p:cNvPr>
          <p:cNvSpPr/>
          <p:nvPr/>
        </p:nvSpPr>
        <p:spPr>
          <a:xfrm>
            <a:off x="403412" y="2104921"/>
            <a:ext cx="2119216" cy="254847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3A8BD6-3024-0D4E-ACCB-E6C1C9A56243}"/>
              </a:ext>
            </a:extLst>
          </p:cNvPr>
          <p:cNvSpPr/>
          <p:nvPr/>
        </p:nvSpPr>
        <p:spPr>
          <a:xfrm>
            <a:off x="2743432" y="2104921"/>
            <a:ext cx="2119216" cy="254847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1E75C1-58DD-034F-A503-D728CCA7A34F}"/>
              </a:ext>
            </a:extLst>
          </p:cNvPr>
          <p:cNvSpPr/>
          <p:nvPr/>
        </p:nvSpPr>
        <p:spPr>
          <a:xfrm>
            <a:off x="5084231" y="2104921"/>
            <a:ext cx="2119216" cy="254847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08D8CD-C49F-734D-BF89-07B85DA4A625}"/>
              </a:ext>
            </a:extLst>
          </p:cNvPr>
          <p:cNvSpPr/>
          <p:nvPr/>
        </p:nvSpPr>
        <p:spPr>
          <a:xfrm>
            <a:off x="7424251" y="2104921"/>
            <a:ext cx="2119216" cy="254847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0B7C90-46DA-634C-9090-1B9F2EC9A5A2}"/>
              </a:ext>
            </a:extLst>
          </p:cNvPr>
          <p:cNvSpPr/>
          <p:nvPr/>
        </p:nvSpPr>
        <p:spPr>
          <a:xfrm>
            <a:off x="9761471" y="2104921"/>
            <a:ext cx="2119216" cy="254847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4FE65-DC93-3E40-AF01-7EE82B2B47F8}"/>
              </a:ext>
            </a:extLst>
          </p:cNvPr>
          <p:cNvSpPr txBox="1"/>
          <p:nvPr/>
        </p:nvSpPr>
        <p:spPr>
          <a:xfrm>
            <a:off x="403412" y="678873"/>
            <a:ext cx="9853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1D1"/>
                </a:solidFill>
                <a:latin typeface="Futura Medium" panose="020B0500000000000000" pitchFamily="34" charset="0"/>
                <a:cs typeface="Arial" panose="020B0604020202020204" pitchFamily="34" charset="0"/>
              </a:rPr>
              <a:t>Our Commitment to Improvement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7083A2-2F9D-3E4D-BEFC-32030C28322C}"/>
              </a:ext>
            </a:extLst>
          </p:cNvPr>
          <p:cNvSpPr/>
          <p:nvPr/>
        </p:nvSpPr>
        <p:spPr>
          <a:xfrm>
            <a:off x="495532" y="3546037"/>
            <a:ext cx="19104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Internship Program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3D253B-6507-BF4A-8148-5D682AB37C68}"/>
              </a:ext>
            </a:extLst>
          </p:cNvPr>
          <p:cNvSpPr/>
          <p:nvPr/>
        </p:nvSpPr>
        <p:spPr>
          <a:xfrm>
            <a:off x="2952245" y="3546037"/>
            <a:ext cx="19104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Racial Justice Committee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B63261A-739E-724F-A91B-A93B9F0B96BD}"/>
              </a:ext>
            </a:extLst>
          </p:cNvPr>
          <p:cNvSpPr/>
          <p:nvPr/>
        </p:nvSpPr>
        <p:spPr>
          <a:xfrm>
            <a:off x="5293044" y="3546037"/>
            <a:ext cx="1783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Action Camp for Pride Youth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B57E09-54BB-6A46-996C-A9FBA3F7AE71}"/>
              </a:ext>
            </a:extLst>
          </p:cNvPr>
          <p:cNvSpPr/>
          <p:nvPr/>
        </p:nvSpPr>
        <p:spPr>
          <a:xfrm>
            <a:off x="7566804" y="3546037"/>
            <a:ext cx="19104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Summer at Flick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E219DD5-F83C-1547-923D-C58107F4999D}"/>
              </a:ext>
            </a:extLst>
          </p:cNvPr>
          <p:cNvSpPr/>
          <p:nvPr/>
        </p:nvSpPr>
        <p:spPr>
          <a:xfrm>
            <a:off x="9970284" y="3546037"/>
            <a:ext cx="19104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Committee Work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F08A67-9F50-1740-98FC-D3B2B3CE0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220" y="2452491"/>
            <a:ext cx="863600" cy="863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F49CB30-18CE-A342-9317-671D3D122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240" y="2452491"/>
            <a:ext cx="863600" cy="8636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F6991E-42C5-FB4B-8822-55236870B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260" y="2452491"/>
            <a:ext cx="863600" cy="863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40E4D87-52AC-0B47-8CC1-FCB5F45B3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280" y="2452491"/>
            <a:ext cx="863600" cy="8636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AF638F-FAB0-C648-B95E-61FB1F76A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300" y="2452491"/>
            <a:ext cx="8636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33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56765F16-F13B-FB40-BE38-D6170886CB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4672761"/>
              </p:ext>
            </p:extLst>
          </p:nvPr>
        </p:nvGraphicFramePr>
        <p:xfrm>
          <a:off x="2043559" y="623258"/>
          <a:ext cx="10812282" cy="59962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6DA910B-9208-9C43-9A8F-EB369110DFF1}"/>
              </a:ext>
            </a:extLst>
          </p:cNvPr>
          <p:cNvSpPr txBox="1"/>
          <p:nvPr/>
        </p:nvSpPr>
        <p:spPr>
          <a:xfrm>
            <a:off x="1858029" y="784891"/>
            <a:ext cx="6225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1D1"/>
                </a:solidFill>
                <a:latin typeface="Futura Medium" panose="020B0500000000000000" pitchFamily="34" charset="0"/>
                <a:cs typeface="Arial" panose="020B0604020202020204" pitchFamily="34" charset="0"/>
              </a:rPr>
              <a:t>We always do more</a:t>
            </a:r>
          </a:p>
        </p:txBody>
      </p:sp>
    </p:spTree>
    <p:extLst>
      <p:ext uri="{BB962C8B-B14F-4D97-AF65-F5344CB8AC3E}">
        <p14:creationId xmlns:p14="http://schemas.microsoft.com/office/powerpoint/2010/main" val="1695319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33D8E4-CF07-BD44-BBF9-B3A5E7410483}"/>
              </a:ext>
            </a:extLst>
          </p:cNvPr>
          <p:cNvSpPr txBox="1">
            <a:spLocks/>
          </p:cNvSpPr>
          <p:nvPr/>
        </p:nvSpPr>
        <p:spPr>
          <a:xfrm>
            <a:off x="1692922" y="3269974"/>
            <a:ext cx="5203825" cy="997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Stefany</a:t>
            </a:r>
            <a:r>
              <a:rPr lang="en-US" dirty="0">
                <a:solidFill>
                  <a:schemeClr val="bg1"/>
                </a:solidFill>
              </a:rPr>
              <a:t> Nilsen, MA, LPC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YS Clinician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482F77D-11CB-8B49-9D67-0B22268E3545}"/>
              </a:ext>
            </a:extLst>
          </p:cNvPr>
          <p:cNvSpPr txBox="1">
            <a:spLocks/>
          </p:cNvSpPr>
          <p:nvPr/>
        </p:nvSpPr>
        <p:spPr>
          <a:xfrm>
            <a:off x="363391" y="703193"/>
            <a:ext cx="7862888" cy="3405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latin typeface="Winlove" panose="020006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Spotlight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4CB7FDA-E759-3449-A01B-8E67E5C0FF73}"/>
              </a:ext>
            </a:extLst>
          </p:cNvPr>
          <p:cNvSpPr txBox="1">
            <a:spLocks/>
          </p:cNvSpPr>
          <p:nvPr/>
        </p:nvSpPr>
        <p:spPr>
          <a:xfrm>
            <a:off x="1692922" y="3910218"/>
            <a:ext cx="6792518" cy="1697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Spanish Speaking Mom’s Group</a:t>
            </a:r>
          </a:p>
        </p:txBody>
      </p:sp>
    </p:spTree>
    <p:extLst>
      <p:ext uri="{BB962C8B-B14F-4D97-AF65-F5344CB8AC3E}">
        <p14:creationId xmlns:p14="http://schemas.microsoft.com/office/powerpoint/2010/main" val="1060899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0D71AF-BCE7-7F41-8E41-BBCABD627B8A}"/>
              </a:ext>
            </a:extLst>
          </p:cNvPr>
          <p:cNvSpPr/>
          <p:nvPr/>
        </p:nvSpPr>
        <p:spPr>
          <a:xfrm>
            <a:off x="440257" y="1736637"/>
            <a:ext cx="309146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Need and evolution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Three-fold Purpose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Community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Support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Education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Examples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prstClr val="black"/>
                </a:solidFill>
              </a:rPr>
              <a:t>Covid</a:t>
            </a:r>
            <a:endParaRPr lang="en-US" sz="2400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Celebrations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2" descr="image003">
            <a:extLst>
              <a:ext uri="{FF2B5EF4-FFF2-40B4-BE49-F238E27FC236}">
                <a16:creationId xmlns:a16="http://schemas.microsoft.com/office/drawing/2014/main" id="{BB821387-6AFD-2545-A211-05B453150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70" b="3277"/>
          <a:stretch/>
        </p:blipFill>
        <p:spPr bwMode="auto">
          <a:xfrm>
            <a:off x="3531718" y="1536774"/>
            <a:ext cx="8327847" cy="352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B3B730-5AFC-F640-A328-0132E69C2EA9}"/>
              </a:ext>
            </a:extLst>
          </p:cNvPr>
          <p:cNvSpPr txBox="1"/>
          <p:nvPr/>
        </p:nvSpPr>
        <p:spPr>
          <a:xfrm>
            <a:off x="440257" y="425235"/>
            <a:ext cx="5851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1D1"/>
                </a:solidFill>
                <a:latin typeface="Futura Medium" panose="020B0500000000000000" pitchFamily="34" charset="0"/>
                <a:cs typeface="Arial" panose="020B0604020202020204" pitchFamily="34" charset="0"/>
              </a:rPr>
              <a:t>Program Spotlight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FCAF166-6D3B-5444-9C23-596A4F704DB6}"/>
              </a:ext>
            </a:extLst>
          </p:cNvPr>
          <p:cNvSpPr txBox="1">
            <a:spLocks/>
          </p:cNvSpPr>
          <p:nvPr/>
        </p:nvSpPr>
        <p:spPr>
          <a:xfrm>
            <a:off x="320989" y="5337623"/>
            <a:ext cx="6792518" cy="1697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ea typeface="Brush Script MT" panose="03060802040406070304" pitchFamily="66" charset="-122"/>
                <a:cs typeface="Arial" panose="020B0604020202020204" pitchFamily="34" charset="0"/>
              </a:rPr>
              <a:t>Spanish Speaking Mom’s Group</a:t>
            </a:r>
          </a:p>
        </p:txBody>
      </p:sp>
    </p:spTree>
    <p:extLst>
      <p:ext uri="{BB962C8B-B14F-4D97-AF65-F5344CB8AC3E}">
        <p14:creationId xmlns:p14="http://schemas.microsoft.com/office/powerpoint/2010/main" val="2457417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30565-D081-CB42-A268-0244F9B2D7DF}"/>
              </a:ext>
            </a:extLst>
          </p:cNvPr>
          <p:cNvSpPr txBox="1">
            <a:spLocks/>
          </p:cNvSpPr>
          <p:nvPr/>
        </p:nvSpPr>
        <p:spPr>
          <a:xfrm>
            <a:off x="363391" y="3857211"/>
            <a:ext cx="7862888" cy="34058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 err="1">
                <a:solidFill>
                  <a:schemeClr val="bg1"/>
                </a:solidFill>
                <a:latin typeface="Winlove" panose="020006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CaseStudy</a:t>
            </a:r>
            <a:endParaRPr lang="en-US" sz="9600" dirty="0">
              <a:solidFill>
                <a:schemeClr val="bg1"/>
              </a:solidFill>
              <a:latin typeface="Winlove" panose="02000600000000000000" pitchFamily="2" charset="0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C1CF7-B8E1-1F4C-94D9-40F11A961345}"/>
              </a:ext>
            </a:extLst>
          </p:cNvPr>
          <p:cNvSpPr txBox="1">
            <a:spLocks/>
          </p:cNvSpPr>
          <p:nvPr/>
        </p:nvSpPr>
        <p:spPr>
          <a:xfrm>
            <a:off x="1268853" y="3485323"/>
            <a:ext cx="5203825" cy="1041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dirty="0">
                <a:solidFill>
                  <a:schemeClr val="bg1"/>
                </a:solidFill>
              </a:rPr>
              <a:t>Jess Levine, MSW, LCSW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YS Clinician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101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BAD57F-90CD-B44A-A1AE-848F96C3C9C0}"/>
              </a:ext>
            </a:extLst>
          </p:cNvPr>
          <p:cNvSpPr txBox="1"/>
          <p:nvPr/>
        </p:nvSpPr>
        <p:spPr>
          <a:xfrm>
            <a:off x="2085161" y="560896"/>
            <a:ext cx="8664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1D1"/>
                </a:solidFill>
                <a:latin typeface="Futura Medium" panose="020B0500000000000000" pitchFamily="34" charset="0"/>
                <a:cs typeface="Arial" panose="020B0604020202020204" pitchFamily="34" charset="0"/>
              </a:rPr>
              <a:t>Individual Therapy</a:t>
            </a:r>
            <a:br>
              <a:rPr lang="en-US" sz="4800" dirty="0">
                <a:solidFill>
                  <a:srgbClr val="00B1D1"/>
                </a:solidFill>
                <a:latin typeface="Futura Medium" panose="020B0500000000000000" pitchFamily="34" charset="0"/>
                <a:cs typeface="Arial" panose="020B0604020202020204" pitchFamily="34" charset="0"/>
              </a:rPr>
            </a:br>
            <a:r>
              <a:rPr lang="en-US" sz="4800" dirty="0">
                <a:solidFill>
                  <a:srgbClr val="00B1D1"/>
                </a:solidFill>
                <a:latin typeface="Futura Medium" panose="020B0500000000000000" pitchFamily="34" charset="0"/>
                <a:cs typeface="Arial" panose="020B0604020202020204" pitchFamily="34" charset="0"/>
              </a:rPr>
              <a:t>Case Study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D2CC8E-ED89-394F-B870-91EDE00676B5}"/>
              </a:ext>
            </a:extLst>
          </p:cNvPr>
          <p:cNvSpPr/>
          <p:nvPr/>
        </p:nvSpPr>
        <p:spPr>
          <a:xfrm>
            <a:off x="2085161" y="2696095"/>
            <a:ext cx="6096000" cy="28050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19 year old cisgender female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Suicidality and history of self-harm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Early childhood trauma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Academic challenges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Resilience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3B742E-94D6-C148-87BE-A7C30E320A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0" r="16004" b="-24"/>
          <a:stretch/>
        </p:blipFill>
        <p:spPr>
          <a:xfrm>
            <a:off x="7341705" y="1484244"/>
            <a:ext cx="4415320" cy="44153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86310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D5F15-3DB1-F443-8286-8766A9DDBA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522" y="1696279"/>
            <a:ext cx="8295862" cy="2986571"/>
          </a:xfrm>
        </p:spPr>
        <p:txBody>
          <a:bodyPr/>
          <a:lstStyle/>
          <a:p>
            <a:pPr algn="l"/>
            <a:r>
              <a:rPr lang="en-US" sz="6600" dirty="0" err="1">
                <a:solidFill>
                  <a:schemeClr val="bg1"/>
                </a:solidFill>
                <a:latin typeface="Winlove" panose="020006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President’sReport</a:t>
            </a:r>
            <a:endParaRPr lang="en-US" sz="6600" dirty="0">
              <a:solidFill>
                <a:schemeClr val="bg1"/>
              </a:solidFill>
              <a:latin typeface="Winlove" panose="02000600000000000000" pitchFamily="2" charset="0"/>
              <a:ea typeface="Brush Script MT" panose="03060802040406070304" pitchFamily="66" charset="-122"/>
              <a:cs typeface="Brush Script MT" panose="03060802040406070304" pitchFamily="66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3D097-A3D4-5F4A-BEB3-D0719391D6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92698" y="3599552"/>
            <a:ext cx="3617842" cy="1083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Glenn Schneider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YS Board President</a:t>
            </a:r>
          </a:p>
        </p:txBody>
      </p:sp>
    </p:spTree>
    <p:extLst>
      <p:ext uri="{BB962C8B-B14F-4D97-AF65-F5344CB8AC3E}">
        <p14:creationId xmlns:p14="http://schemas.microsoft.com/office/powerpoint/2010/main" val="38674966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lloon, aircraft, transport, accessory&#10;&#10;Description automatically generated">
            <a:extLst>
              <a:ext uri="{FF2B5EF4-FFF2-40B4-BE49-F238E27FC236}">
                <a16:creationId xmlns:a16="http://schemas.microsoft.com/office/drawing/2014/main" id="{8F1E8F4A-4E56-435A-9F9F-EDBEB0A456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B6E6D1-9D2E-4086-8A52-706B912ED7FA}"/>
              </a:ext>
            </a:extLst>
          </p:cNvPr>
          <p:cNvSpPr txBox="1"/>
          <p:nvPr/>
        </p:nvSpPr>
        <p:spPr>
          <a:xfrm>
            <a:off x="2157370" y="366258"/>
            <a:ext cx="9067357" cy="58477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Thank You to Our Generous FY21 Corporate Partners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6D38FB6D-7119-43FE-973B-B07793A0B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" y="181284"/>
            <a:ext cx="2091502" cy="85412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7DAF8CB-CC90-46A0-B8BA-1EB8ECA79E92}"/>
              </a:ext>
            </a:extLst>
          </p:cNvPr>
          <p:cNvGrpSpPr/>
          <p:nvPr/>
        </p:nvGrpSpPr>
        <p:grpSpPr>
          <a:xfrm>
            <a:off x="367004" y="1325162"/>
            <a:ext cx="11457992" cy="5166580"/>
            <a:chOff x="367004" y="1159576"/>
            <a:chExt cx="11457992" cy="516658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BCD696-F07D-4346-9F9A-8B86A5523D59}"/>
                </a:ext>
              </a:extLst>
            </p:cNvPr>
            <p:cNvSpPr txBox="1"/>
            <p:nvPr/>
          </p:nvSpPr>
          <p:spPr>
            <a:xfrm>
              <a:off x="367004" y="1159576"/>
              <a:ext cx="11457992" cy="5166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736E9D-92A9-4158-BFB9-BB1FBB2D6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18" y="5037520"/>
              <a:ext cx="3682802" cy="515591"/>
            </a:xfrm>
            <a:prstGeom prst="rect">
              <a:avLst/>
            </a:prstGeom>
          </p:spPr>
        </p:pic>
        <p:pic>
          <p:nvPicPr>
            <p:cNvPr id="20" name="Picture 19" descr="Logo&#10;&#10;Description automatically generated">
              <a:extLst>
                <a:ext uri="{FF2B5EF4-FFF2-40B4-BE49-F238E27FC236}">
                  <a16:creationId xmlns:a16="http://schemas.microsoft.com/office/drawing/2014/main" id="{B566ADC4-6A10-4E44-993A-2EE180F28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7370" y="1486944"/>
              <a:ext cx="2341305" cy="2071396"/>
            </a:xfrm>
            <a:prstGeom prst="rect">
              <a:avLst/>
            </a:prstGeom>
          </p:spPr>
        </p:pic>
        <p:pic>
          <p:nvPicPr>
            <p:cNvPr id="22" name="Picture 21" descr="Text&#10;&#10;Description automatically generated">
              <a:extLst>
                <a:ext uri="{FF2B5EF4-FFF2-40B4-BE49-F238E27FC236}">
                  <a16:creationId xmlns:a16="http://schemas.microsoft.com/office/drawing/2014/main" id="{2F2B4D54-6E1D-4B12-8C9E-8F31B69B1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8517" y="4541949"/>
              <a:ext cx="3290641" cy="1271022"/>
            </a:xfrm>
            <a:prstGeom prst="rect">
              <a:avLst/>
            </a:prstGeom>
          </p:spPr>
        </p:pic>
        <p:pic>
          <p:nvPicPr>
            <p:cNvPr id="24" name="Picture 23" descr="Logo&#10;&#10;Description automatically generated">
              <a:extLst>
                <a:ext uri="{FF2B5EF4-FFF2-40B4-BE49-F238E27FC236}">
                  <a16:creationId xmlns:a16="http://schemas.microsoft.com/office/drawing/2014/main" id="{FB912B5F-0E17-4C50-BC5E-29238C3F2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7612" y="1776175"/>
              <a:ext cx="4981810" cy="1492933"/>
            </a:xfrm>
            <a:prstGeom prst="rect">
              <a:avLst/>
            </a:prstGeom>
          </p:spPr>
        </p:pic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D8D21F22-5262-44C6-A806-761249305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6936" y="3831525"/>
              <a:ext cx="2457450" cy="1866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3276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7AD172-FA45-034C-8692-A9A12A575CBE}"/>
              </a:ext>
            </a:extLst>
          </p:cNvPr>
          <p:cNvSpPr txBox="1">
            <a:spLocks/>
          </p:cNvSpPr>
          <p:nvPr/>
        </p:nvSpPr>
        <p:spPr>
          <a:xfrm>
            <a:off x="341202" y="1358526"/>
            <a:ext cx="5986712" cy="1785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  <a:latin typeface="Winlove" panose="020006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Closing&amp;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04C90C-4D34-1F4E-A250-82C013FB4644}"/>
              </a:ext>
            </a:extLst>
          </p:cNvPr>
          <p:cNvSpPr txBox="1">
            <a:spLocks/>
          </p:cNvSpPr>
          <p:nvPr/>
        </p:nvSpPr>
        <p:spPr>
          <a:xfrm>
            <a:off x="2209759" y="4737652"/>
            <a:ext cx="5203825" cy="1962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Amy O’Leary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YS Executive Director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F35B72-ACE8-FD42-951E-6655880B4462}"/>
              </a:ext>
            </a:extLst>
          </p:cNvPr>
          <p:cNvSpPr/>
          <p:nvPr/>
        </p:nvSpPr>
        <p:spPr>
          <a:xfrm>
            <a:off x="753192" y="3108701"/>
            <a:ext cx="86735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Winlove" panose="020006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Thank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7534D2-B811-3645-AEBD-0FAF96BD1D72}"/>
              </a:ext>
            </a:extLst>
          </p:cNvPr>
          <p:cNvSpPr/>
          <p:nvPr/>
        </p:nvSpPr>
        <p:spPr>
          <a:xfrm>
            <a:off x="4633735" y="3167992"/>
            <a:ext cx="257314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Winlove" panose="020006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You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1010494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D5F15-3DB1-F443-8286-8766A9DDBA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4069" y="4280453"/>
            <a:ext cx="7964557" cy="2305878"/>
          </a:xfrm>
        </p:spPr>
        <p:txBody>
          <a:bodyPr/>
          <a:lstStyle/>
          <a:p>
            <a:pPr algn="l"/>
            <a:r>
              <a:rPr lang="en-US" sz="6600" dirty="0">
                <a:solidFill>
                  <a:schemeClr val="bg1"/>
                </a:solidFill>
                <a:latin typeface="Winlove" panose="020006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Slate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3D097-A3D4-5F4A-BEB3-D0719391D6C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31235" y="3599553"/>
            <a:ext cx="5203825" cy="1962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Tom </a:t>
            </a:r>
            <a:r>
              <a:rPr lang="en-US" dirty="0" err="1">
                <a:solidFill>
                  <a:schemeClr val="bg1"/>
                </a:solidFill>
              </a:rPr>
              <a:t>Klise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YS Immediate Past President</a:t>
            </a:r>
          </a:p>
        </p:txBody>
      </p:sp>
    </p:spTree>
    <p:extLst>
      <p:ext uri="{BB962C8B-B14F-4D97-AF65-F5344CB8AC3E}">
        <p14:creationId xmlns:p14="http://schemas.microsoft.com/office/powerpoint/2010/main" val="2187566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5A87E-65EA-084C-930D-EB0F95C3E3A5}"/>
              </a:ext>
            </a:extLst>
          </p:cNvPr>
          <p:cNvSpPr txBox="1">
            <a:spLocks/>
          </p:cNvSpPr>
          <p:nvPr/>
        </p:nvSpPr>
        <p:spPr>
          <a:xfrm>
            <a:off x="552312" y="1775791"/>
            <a:ext cx="5888245" cy="29865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chemeClr val="bg1"/>
                </a:solidFill>
                <a:latin typeface="Winlove" panose="020006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Introducing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84FC-3705-804E-B527-0D643430D2BD}"/>
              </a:ext>
            </a:extLst>
          </p:cNvPr>
          <p:cNvSpPr txBox="1">
            <a:spLocks/>
          </p:cNvSpPr>
          <p:nvPr/>
        </p:nvSpPr>
        <p:spPr>
          <a:xfrm>
            <a:off x="1431235" y="3781287"/>
            <a:ext cx="5203825" cy="1962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Jeff </a:t>
            </a:r>
            <a:r>
              <a:rPr lang="en-US" dirty="0" err="1">
                <a:solidFill>
                  <a:schemeClr val="bg1"/>
                </a:solidFill>
              </a:rPr>
              <a:t>Thoelecke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Incoming YS Board President</a:t>
            </a:r>
          </a:p>
        </p:txBody>
      </p:sp>
    </p:spTree>
    <p:extLst>
      <p:ext uri="{BB962C8B-B14F-4D97-AF65-F5344CB8AC3E}">
        <p14:creationId xmlns:p14="http://schemas.microsoft.com/office/powerpoint/2010/main" val="6946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C15103-507A-1B47-8CBE-2D25DE730B20}"/>
              </a:ext>
            </a:extLst>
          </p:cNvPr>
          <p:cNvSpPr txBox="1">
            <a:spLocks/>
          </p:cNvSpPr>
          <p:nvPr/>
        </p:nvSpPr>
        <p:spPr>
          <a:xfrm>
            <a:off x="530043" y="3706239"/>
            <a:ext cx="4747788" cy="1962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9D8FE5-615D-FC47-BC90-4EEC3D8BD650}"/>
              </a:ext>
            </a:extLst>
          </p:cNvPr>
          <p:cNvSpPr txBox="1">
            <a:spLocks/>
          </p:cNvSpPr>
          <p:nvPr/>
        </p:nvSpPr>
        <p:spPr>
          <a:xfrm>
            <a:off x="1054839" y="1934194"/>
            <a:ext cx="7862888" cy="17720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chemeClr val="bg1"/>
                </a:solidFill>
                <a:latin typeface="Winlove" panose="02000600000000000000" pitchFamily="2" charset="0"/>
                <a:ea typeface="Brush Script MT" panose="03060802040406070304" pitchFamily="66" charset="-122"/>
                <a:cs typeface="Brush Script MT" panose="03060802040406070304" pitchFamily="66" charset="-122"/>
              </a:rPr>
              <a:t>Financials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CBE8EE-8354-5845-A514-9EE7472D86E2}"/>
              </a:ext>
            </a:extLst>
          </p:cNvPr>
          <p:cNvSpPr txBox="1">
            <a:spLocks/>
          </p:cNvSpPr>
          <p:nvPr/>
        </p:nvSpPr>
        <p:spPr>
          <a:xfrm>
            <a:off x="2035997" y="3230409"/>
            <a:ext cx="6483668" cy="1962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>
                <a:solidFill>
                  <a:schemeClr val="bg1"/>
                </a:solidFill>
              </a:rPr>
              <a:t>FY2021 Highlights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Steve </a:t>
            </a:r>
            <a:r>
              <a:rPr lang="en-US" dirty="0" err="1">
                <a:solidFill>
                  <a:schemeClr val="bg1"/>
                </a:solidFill>
              </a:rPr>
              <a:t>Koltun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YS Board Treasurer</a:t>
            </a:r>
          </a:p>
        </p:txBody>
      </p:sp>
    </p:spTree>
    <p:extLst>
      <p:ext uri="{BB962C8B-B14F-4D97-AF65-F5344CB8AC3E}">
        <p14:creationId xmlns:p14="http://schemas.microsoft.com/office/powerpoint/2010/main" val="3550160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2306155" y="1495701"/>
            <a:ext cx="8997950" cy="4643438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00000"/>
              </a:lnSpc>
              <a:spcBef>
                <a:spcPts val="29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Similar revenue level as prior year </a:t>
            </a:r>
            <a:r>
              <a:rPr lang="en-US" b="1" dirty="0">
                <a:solidFill>
                  <a:srgbClr val="00CBC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$1.9M</a:t>
            </a:r>
          </a:p>
          <a:p>
            <a:pPr marL="457200" lvl="1" indent="0">
              <a:lnSpc>
                <a:spcPct val="100000"/>
              </a:lnSpc>
              <a:spcBef>
                <a:spcPts val="29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Higher fee income as we continue to expand our counseling services as the demand continues to increase </a:t>
            </a:r>
          </a:p>
          <a:p>
            <a:pPr marL="457200" lvl="1" indent="0">
              <a:lnSpc>
                <a:spcPct val="100000"/>
              </a:lnSpc>
              <a:spcBef>
                <a:spcPts val="29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Expanded services with local schools </a:t>
            </a:r>
          </a:p>
          <a:p>
            <a:pPr marL="457200" lvl="1" indent="0">
              <a:lnSpc>
                <a:spcPct val="100000"/>
              </a:lnSpc>
              <a:spcBef>
                <a:spcPts val="29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Event fundraising was down, this was </a:t>
            </a:r>
            <a:r>
              <a:rPr lang="en-US" dirty="0"/>
              <a:t>offset substantially by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increases in government and individual contributions</a:t>
            </a:r>
          </a:p>
          <a:p>
            <a:pPr marL="457200" lvl="1" indent="0">
              <a:lnSpc>
                <a:spcPct val="100000"/>
              </a:lnSpc>
              <a:spcBef>
                <a:spcPts val="290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State of IL significant contribution expected in FY22 for the first time in several years</a:t>
            </a:r>
            <a:endParaRPr lang="en-US" b="1" dirty="0">
              <a:solidFill>
                <a:srgbClr val="00CBC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DA72F8-BE48-D744-8685-F20FDC7B32D1}"/>
              </a:ext>
            </a:extLst>
          </p:cNvPr>
          <p:cNvSpPr/>
          <p:nvPr/>
        </p:nvSpPr>
        <p:spPr>
          <a:xfrm>
            <a:off x="2040339" y="505264"/>
            <a:ext cx="2823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B1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Revenue </a:t>
            </a:r>
          </a:p>
        </p:txBody>
      </p:sp>
    </p:spTree>
    <p:extLst>
      <p:ext uri="{BB962C8B-B14F-4D97-AF65-F5344CB8AC3E}">
        <p14:creationId xmlns:p14="http://schemas.microsoft.com/office/powerpoint/2010/main" val="4124339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536302" y="2767220"/>
            <a:ext cx="6231628" cy="1782763"/>
          </a:xfrm>
        </p:spPr>
        <p:txBody>
          <a:bodyPr/>
          <a:lstStyle/>
          <a:p>
            <a:pPr marL="0" indent="0">
              <a:spcBef>
                <a:spcPts val="2900"/>
              </a:spcBef>
              <a:buNone/>
            </a:pPr>
            <a:r>
              <a:rPr lang="en-US" sz="2400" dirty="0"/>
              <a:t>Expenses in line with plan and prior year, with increases expected for FY22 to support organization’s growth and agency needs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622362-1FD2-AE41-BF2D-7D2CC0DCECF0}"/>
              </a:ext>
            </a:extLst>
          </p:cNvPr>
          <p:cNvSpPr/>
          <p:nvPr/>
        </p:nvSpPr>
        <p:spPr>
          <a:xfrm>
            <a:off x="4900198" y="1830205"/>
            <a:ext cx="29594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B1D1"/>
                </a:solidFill>
                <a:latin typeface="Futura Medium" panose="020B0500000000000000" pitchFamily="34" charset="0"/>
                <a:cs typeface="Arial" panose="020B0604020202020204" pitchFamily="34" charset="0"/>
              </a:rPr>
              <a:t>Personnel</a:t>
            </a:r>
          </a:p>
        </p:txBody>
      </p:sp>
    </p:spTree>
    <p:extLst>
      <p:ext uri="{BB962C8B-B14F-4D97-AF65-F5344CB8AC3E}">
        <p14:creationId xmlns:p14="http://schemas.microsoft.com/office/powerpoint/2010/main" val="3555061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2B5F84B-0054-7F4B-ABD0-111E429A7462}"/>
              </a:ext>
            </a:extLst>
          </p:cNvPr>
          <p:cNvSpPr/>
          <p:nvPr/>
        </p:nvSpPr>
        <p:spPr>
          <a:xfrm>
            <a:off x="2280478" y="649352"/>
            <a:ext cx="27622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B1D1"/>
                </a:solidFill>
                <a:latin typeface="Futura Medium" panose="020B0500000000000000" pitchFamily="34" charset="0"/>
                <a:cs typeface="Arial" panose="020B0604020202020204" pitchFamily="34" charset="0"/>
              </a:rPr>
              <a:t>Expenses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328960-B12F-7147-882F-E12D5C8305D9}"/>
              </a:ext>
            </a:extLst>
          </p:cNvPr>
          <p:cNvSpPr/>
          <p:nvPr/>
        </p:nvSpPr>
        <p:spPr>
          <a:xfrm>
            <a:off x="3661625" y="1480349"/>
            <a:ext cx="7633252" cy="297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Break-even year totaling </a:t>
            </a:r>
            <a:r>
              <a:rPr lang="en-US" sz="2400" b="1" dirty="0">
                <a:solidFill>
                  <a:srgbClr val="56C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$1.94M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excluding two non-recurring substantial contributions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Achieved agency budget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8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Maintained similar allocation to prior year:</a:t>
            </a:r>
          </a:p>
          <a:p>
            <a:pPr fontAlgn="base">
              <a:spcBef>
                <a:spcPts val="800"/>
              </a:spcBef>
            </a:pPr>
            <a:r>
              <a:rPr lang="en-US" sz="2400" b="1" dirty="0">
                <a:solidFill>
                  <a:srgbClr val="56C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74%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Programming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>
                <a:solidFill>
                  <a:srgbClr val="56C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Fundraising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1" dirty="0">
                <a:solidFill>
                  <a:srgbClr val="56C1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11%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General &amp; Administrative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0E077D-62A0-954D-AC1C-976AE4B7581C}"/>
              </a:ext>
            </a:extLst>
          </p:cNvPr>
          <p:cNvSpPr/>
          <p:nvPr/>
        </p:nvSpPr>
        <p:spPr>
          <a:xfrm>
            <a:off x="2280478" y="4704720"/>
            <a:ext cx="415267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B1D1"/>
                </a:solidFill>
                <a:latin typeface="Futura Medium" panose="020B0500000000000000" pitchFamily="34" charset="0"/>
                <a:cs typeface="Arial" panose="020B0604020202020204" pitchFamily="34" charset="0"/>
              </a:rPr>
              <a:t>Balance Sheet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E03DF8-90C2-F84B-A670-E4C7CD9EED64}"/>
              </a:ext>
            </a:extLst>
          </p:cNvPr>
          <p:cNvSpPr/>
          <p:nvPr/>
        </p:nvSpPr>
        <p:spPr>
          <a:xfrm>
            <a:off x="3661625" y="5535717"/>
            <a:ext cx="5713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Strong position with investment portfolio </a:t>
            </a:r>
          </a:p>
        </p:txBody>
      </p:sp>
    </p:spTree>
    <p:extLst>
      <p:ext uri="{BB962C8B-B14F-4D97-AF65-F5344CB8AC3E}">
        <p14:creationId xmlns:p14="http://schemas.microsoft.com/office/powerpoint/2010/main" val="4095793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AF49E4D58A5D44B21BBB57E61A7D2F" ma:contentTypeVersion="6" ma:contentTypeDescription="Create a new document." ma:contentTypeScope="" ma:versionID="5e3dd89a4ae31940d5303390ac5a36d0">
  <xsd:schema xmlns:xsd="http://www.w3.org/2001/XMLSchema" xmlns:xs="http://www.w3.org/2001/XMLSchema" xmlns:p="http://schemas.microsoft.com/office/2006/metadata/properties" xmlns:ns2="6cb706dd-e39b-4723-ad15-dd0013562396" xmlns:ns3="0a3605a2-f35b-4136-b30d-da456a7633e4" targetNamespace="http://schemas.microsoft.com/office/2006/metadata/properties" ma:root="true" ma:fieldsID="dafa7f90bda5232538a4ca100858925e" ns2:_="" ns3:_="">
    <xsd:import namespace="6cb706dd-e39b-4723-ad15-dd0013562396"/>
    <xsd:import namespace="0a3605a2-f35b-4136-b30d-da456a7633e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b706dd-e39b-4723-ad15-dd00135623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3605a2-f35b-4136-b30d-da456a7633e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D1C833-CBAA-4D73-94FD-5B433BDD86C1}">
  <ds:schemaRefs>
    <ds:schemaRef ds:uri="http://purl.org/dc/terms/"/>
    <ds:schemaRef ds:uri="http://purl.org/dc/elements/1.1/"/>
    <ds:schemaRef ds:uri="0a3605a2-f35b-4136-b30d-da456a7633e4"/>
    <ds:schemaRef ds:uri="http://schemas.microsoft.com/office/2006/documentManagement/types"/>
    <ds:schemaRef ds:uri="6cb706dd-e39b-4723-ad15-dd0013562396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493D903-0CCA-40A0-841B-0F69BD7BEA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4B13D5-ECF9-463A-A3A4-8134858759A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2630</TotalTime>
  <Words>728</Words>
  <Application>Microsoft Office PowerPoint</Application>
  <PresentationFormat>Widescreen</PresentationFormat>
  <Paragraphs>140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DIN Condensed</vt:lpstr>
      <vt:lpstr>Futura Medium</vt:lpstr>
      <vt:lpstr>Winlove</vt:lpstr>
      <vt:lpstr>Office Theme</vt:lpstr>
      <vt:lpstr>PowerPoint Presentation</vt:lpstr>
      <vt:lpstr>Welcome</vt:lpstr>
      <vt:lpstr>President’sReport</vt:lpstr>
      <vt:lpstr>Slate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O'Leary</dc:creator>
  <cp:lastModifiedBy>Amy O'Leary</cp:lastModifiedBy>
  <cp:revision>80</cp:revision>
  <cp:lastPrinted>2021-10-14T02:38:16Z</cp:lastPrinted>
  <dcterms:created xsi:type="dcterms:W3CDTF">2020-10-04T15:14:52Z</dcterms:created>
  <dcterms:modified xsi:type="dcterms:W3CDTF">2023-03-03T16:39:21Z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72200.0000000000</vt:lpwstr>
  </property>
  <property fmtid="{D5CDD505-2E9C-101B-9397-08002B2CF9AE}" pid="3" name="ContentTypeId">
    <vt:lpwstr>0x0101006EAF49E4D58A5D44B21BBB57E61A7D2F</vt:lpwstr>
  </property>
</Properties>
</file>